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Lst>
  <p:sldSz cy="32918400" cx="43891200"/>
  <p:notesSz cx="6858000" cy="9144000"/>
  <p:embeddedFontLst>
    <p:embeddedFont>
      <p:font typeface="Lato"/>
      <p:regular r:id="rId8"/>
      <p:bold r:id="rId9"/>
      <p:italic r:id="rId10"/>
      <p:boldItalic r:id="rId11"/>
    </p:embeddedFont>
    <p:embeddedFont>
      <p:font typeface="Open Sans SemiBold"/>
      <p:regular r:id="rId12"/>
      <p:bold r:id="rId13"/>
      <p:italic r:id="rId14"/>
      <p:boldItalic r:id="rId15"/>
    </p:embeddedFont>
    <p:embeddedFont>
      <p:font typeface="Bree Serif"/>
      <p:regular r:id="rId16"/>
    </p:embeddedFont>
    <p:embeddedFont>
      <p:font typeface="Open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A4A3A4"/>
          </p15:clr>
        </p15:guide>
        <p15:guide id="2" pos="13824">
          <p15:clr>
            <a:srgbClr val="A4A3A4"/>
          </p15:clr>
        </p15:guide>
      </p15:sldGuideLst>
    </p:ext>
    <p:ext uri="GoogleSlidesCustomDataVersion2">
      <go:slidesCustomData xmlns:go="http://customooxmlschemas.google.com/" r:id="rId21" roundtripDataSignature="AMtx7mgZskegf8WgtRe23UgQ5jYvrlpy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25C382-3EB3-4BA5-814B-E80E5F28D2D0}">
  <a:tblStyle styleId="{0A25C382-3EB3-4BA5-814B-E80E5F28D2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2A121D3-34D2-4424-9968-3BCE250991DC}"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368" orient="horz"/>
        <p:guide pos="1382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Italic.fntdata"/><Relationship Id="rId11" Type="http://schemas.openxmlformats.org/officeDocument/2006/relationships/font" Target="fonts/Lato-boldItalic.fntdata"/><Relationship Id="rId10" Type="http://schemas.openxmlformats.org/officeDocument/2006/relationships/font" Target="fonts/Lato-italic.fntdata"/><Relationship Id="rId21" Type="http://customschemas.google.com/relationships/presentationmetadata" Target="metadata"/><Relationship Id="rId13" Type="http://schemas.openxmlformats.org/officeDocument/2006/relationships/font" Target="fonts/OpenSansSemiBold-bold.fntdata"/><Relationship Id="rId12" Type="http://schemas.openxmlformats.org/officeDocument/2006/relationships/font" Target="fonts/OpenSans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Lato-bold.fntdata"/><Relationship Id="rId15" Type="http://schemas.openxmlformats.org/officeDocument/2006/relationships/font" Target="fonts/OpenSansSemiBold-boldItalic.fntdata"/><Relationship Id="rId14" Type="http://schemas.openxmlformats.org/officeDocument/2006/relationships/font" Target="fonts/OpenSansSemiBold-italic.fntdata"/><Relationship Id="rId17" Type="http://schemas.openxmlformats.org/officeDocument/2006/relationships/font" Target="fonts/OpenSans-regular.fntdata"/><Relationship Id="rId16" Type="http://schemas.openxmlformats.org/officeDocument/2006/relationships/font" Target="fonts/BreeSerif-regular.fntdata"/><Relationship Id="rId5" Type="http://schemas.openxmlformats.org/officeDocument/2006/relationships/slideMaster" Target="slideMasters/slideMaster1.xml"/><Relationship Id="rId19" Type="http://schemas.openxmlformats.org/officeDocument/2006/relationships/font" Target="fonts/OpenSans-italic.fntdata"/><Relationship Id="rId6" Type="http://schemas.openxmlformats.org/officeDocument/2006/relationships/notesMaster" Target="notesMasters/notesMaster1.xml"/><Relationship Id="rId18" Type="http://schemas.openxmlformats.org/officeDocument/2006/relationships/font" Target="fonts/OpenSans-bold.fntdata"/><Relationship Id="rId7" Type="http://schemas.openxmlformats.org/officeDocument/2006/relationships/slide" Target="slides/slide1.xml"/><Relationship Id="rId8" Type="http://schemas.openxmlformats.org/officeDocument/2006/relationships/font" Target="fonts/Lato-regular.fntdata"/></Relationships>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
        <p:nvSpPr>
          <p:cNvPr id="90" name="Google Shape;90;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1" name="Google Shape;91;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9" name="Shape 19"/>
        <p:cNvGrpSpPr/>
        <p:nvPr/>
      </p:nvGrpSpPr>
      <p:grpSpPr>
        <a:xfrm>
          <a:off x="0" y="0"/>
          <a:ext cx="0" cy="0"/>
          <a:chOff x="0" y="0"/>
          <a:chExt cx="0" cy="0"/>
        </a:xfrm>
      </p:grpSpPr>
      <p:sp>
        <p:nvSpPr>
          <p:cNvPr id="20" name="Google Shape;20;p3"/>
          <p:cNvSpPr txBox="1"/>
          <p:nvPr>
            <p:ph type="title"/>
          </p:nvPr>
        </p:nvSpPr>
        <p:spPr>
          <a:xfrm>
            <a:off x="3292475" y="2925763"/>
            <a:ext cx="37306250"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 name="Google Shape;21;p3"/>
          <p:cNvSpPr txBox="1"/>
          <p:nvPr>
            <p:ph idx="1" type="body"/>
          </p:nvPr>
        </p:nvSpPr>
        <p:spPr>
          <a:xfrm>
            <a:off x="3292475" y="9509125"/>
            <a:ext cx="18576925" cy="19751675"/>
          </a:xfrm>
          <a:prstGeom prst="rect">
            <a:avLst/>
          </a:prstGeom>
          <a:noFill/>
          <a:ln>
            <a:noFill/>
          </a:ln>
        </p:spPr>
        <p:txBody>
          <a:bodyPr anchorCtr="0" anchor="t" bIns="219450" lIns="438900" spcFirstLastPara="1" rIns="438900" wrap="square" tIns="219450">
            <a:noAutofit/>
          </a:bodyPr>
          <a:lstStyle>
            <a:lvl1pPr indent="-406400" lvl="0" marL="457200" algn="l">
              <a:spcBef>
                <a:spcPts val="560"/>
              </a:spcBef>
              <a:spcAft>
                <a:spcPts val="0"/>
              </a:spcAft>
              <a:buClr>
                <a:schemeClr val="dk1"/>
              </a:buClr>
              <a:buSzPts val="2800"/>
              <a:buFont typeface="Times New Roman"/>
              <a:buChar char="•"/>
              <a:defRPr sz="2800"/>
            </a:lvl1pPr>
            <a:lvl2pPr indent="-381000" lvl="1" marL="914400" algn="l">
              <a:spcBef>
                <a:spcPts val="480"/>
              </a:spcBef>
              <a:spcAft>
                <a:spcPts val="0"/>
              </a:spcAft>
              <a:buClr>
                <a:schemeClr val="dk1"/>
              </a:buClr>
              <a:buSzPts val="240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22" name="Google Shape;22;p3"/>
          <p:cNvSpPr txBox="1"/>
          <p:nvPr>
            <p:ph idx="2" type="body"/>
          </p:nvPr>
        </p:nvSpPr>
        <p:spPr>
          <a:xfrm>
            <a:off x="22021800" y="9509125"/>
            <a:ext cx="18576925" cy="19751675"/>
          </a:xfrm>
          <a:prstGeom prst="rect">
            <a:avLst/>
          </a:prstGeom>
          <a:noFill/>
          <a:ln>
            <a:noFill/>
          </a:ln>
        </p:spPr>
        <p:txBody>
          <a:bodyPr anchorCtr="0" anchor="t" bIns="219450" lIns="438900" spcFirstLastPara="1" rIns="438900" wrap="square" tIns="219450">
            <a:noAutofit/>
          </a:bodyPr>
          <a:lstStyle>
            <a:lvl1pPr indent="-406400" lvl="0" marL="457200" algn="l">
              <a:spcBef>
                <a:spcPts val="560"/>
              </a:spcBef>
              <a:spcAft>
                <a:spcPts val="0"/>
              </a:spcAft>
              <a:buClr>
                <a:schemeClr val="dk1"/>
              </a:buClr>
              <a:buSzPts val="2800"/>
              <a:buFont typeface="Times New Roman"/>
              <a:buChar char="•"/>
              <a:defRPr sz="2800"/>
            </a:lvl1pPr>
            <a:lvl2pPr indent="-381000" lvl="1" marL="914400" algn="l">
              <a:spcBef>
                <a:spcPts val="480"/>
              </a:spcBef>
              <a:spcAft>
                <a:spcPts val="0"/>
              </a:spcAft>
              <a:buClr>
                <a:schemeClr val="dk1"/>
              </a:buClr>
              <a:buSzPts val="240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23" name="Google Shape;23;p3"/>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2"/>
          <p:cNvSpPr txBox="1"/>
          <p:nvPr>
            <p:ph type="title"/>
          </p:nvPr>
        </p:nvSpPr>
        <p:spPr>
          <a:xfrm>
            <a:off x="3292475" y="2925763"/>
            <a:ext cx="37306250"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8" name="Google Shape;78;p12"/>
          <p:cNvSpPr txBox="1"/>
          <p:nvPr>
            <p:ph idx="1" type="body"/>
          </p:nvPr>
        </p:nvSpPr>
        <p:spPr>
          <a:xfrm rot="5400000">
            <a:off x="12069763" y="731838"/>
            <a:ext cx="19751675" cy="37306250"/>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9" name="Google Shape;79;p12"/>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13"/>
          <p:cNvSpPr txBox="1"/>
          <p:nvPr>
            <p:ph type="title"/>
          </p:nvPr>
        </p:nvSpPr>
        <p:spPr>
          <a:xfrm rot="5400000">
            <a:off x="22767924" y="11430001"/>
            <a:ext cx="26335038" cy="9326562"/>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4" name="Google Shape;84;p13"/>
          <p:cNvSpPr txBox="1"/>
          <p:nvPr>
            <p:ph idx="1" type="body"/>
          </p:nvPr>
        </p:nvSpPr>
        <p:spPr>
          <a:xfrm rot="5400000">
            <a:off x="4038600" y="2179638"/>
            <a:ext cx="26335038" cy="27827288"/>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5" name="Google Shape;85;p13"/>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3"/>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13"/>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 name="Shape 26"/>
        <p:cNvGrpSpPr/>
        <p:nvPr/>
      </p:nvGrpSpPr>
      <p:grpSpPr>
        <a:xfrm>
          <a:off x="0" y="0"/>
          <a:ext cx="0" cy="0"/>
          <a:chOff x="0" y="0"/>
          <a:chExt cx="0" cy="0"/>
        </a:xfrm>
      </p:grpSpPr>
      <p:sp>
        <p:nvSpPr>
          <p:cNvPr id="27" name="Google Shape;27;p4"/>
          <p:cNvSpPr txBox="1"/>
          <p:nvPr>
            <p:ph type="ctrTitle"/>
          </p:nvPr>
        </p:nvSpPr>
        <p:spPr>
          <a:xfrm>
            <a:off x="3292475" y="10226675"/>
            <a:ext cx="37306250" cy="705485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8" name="Google Shape;28;p4"/>
          <p:cNvSpPr txBox="1"/>
          <p:nvPr>
            <p:ph idx="1" type="subTitle"/>
          </p:nvPr>
        </p:nvSpPr>
        <p:spPr>
          <a:xfrm>
            <a:off x="6583363" y="18653125"/>
            <a:ext cx="30724475" cy="8413750"/>
          </a:xfrm>
          <a:prstGeom prst="rect">
            <a:avLst/>
          </a:prstGeom>
          <a:noFill/>
          <a:ln>
            <a:noFill/>
          </a:ln>
        </p:spPr>
        <p:txBody>
          <a:bodyPr anchorCtr="0" anchor="t" bIns="219450" lIns="438900" spcFirstLastPara="1" rIns="438900" wrap="square" tIns="219450">
            <a:noAutofit/>
          </a:bodyPr>
          <a:lstStyle>
            <a:lvl1pPr lvl="0" algn="ctr">
              <a:spcBef>
                <a:spcPts val="3080"/>
              </a:spcBef>
              <a:spcAft>
                <a:spcPts val="0"/>
              </a:spcAft>
              <a:buClr>
                <a:schemeClr val="dk1"/>
              </a:buClr>
              <a:buSzPts val="15400"/>
              <a:buFont typeface="Times New Roman"/>
              <a:buNone/>
              <a:defRPr/>
            </a:lvl1pPr>
            <a:lvl2pPr lvl="1" algn="ctr">
              <a:spcBef>
                <a:spcPts val="2680"/>
              </a:spcBef>
              <a:spcAft>
                <a:spcPts val="0"/>
              </a:spcAft>
              <a:buClr>
                <a:schemeClr val="dk1"/>
              </a:buClr>
              <a:buSzPts val="13400"/>
              <a:buFont typeface="Times New Roman"/>
              <a:buNone/>
              <a:defRPr/>
            </a:lvl2pPr>
            <a:lvl3pPr lvl="2" algn="ctr">
              <a:spcBef>
                <a:spcPts val="2300"/>
              </a:spcBef>
              <a:spcAft>
                <a:spcPts val="0"/>
              </a:spcAft>
              <a:buClr>
                <a:schemeClr val="dk1"/>
              </a:buClr>
              <a:buSzPts val="11500"/>
              <a:buFont typeface="Times New Roman"/>
              <a:buNone/>
              <a:defRPr/>
            </a:lvl3pPr>
            <a:lvl4pPr lvl="3" algn="ctr">
              <a:spcBef>
                <a:spcPts val="1920"/>
              </a:spcBef>
              <a:spcAft>
                <a:spcPts val="0"/>
              </a:spcAft>
              <a:buClr>
                <a:schemeClr val="dk1"/>
              </a:buClr>
              <a:buSzPts val="9600"/>
              <a:buFont typeface="Times New Roman"/>
              <a:buNone/>
              <a:defRPr/>
            </a:lvl4pPr>
            <a:lvl5pPr lvl="4" algn="ctr">
              <a:spcBef>
                <a:spcPts val="1920"/>
              </a:spcBef>
              <a:spcAft>
                <a:spcPts val="0"/>
              </a:spcAft>
              <a:buClr>
                <a:schemeClr val="dk1"/>
              </a:buClr>
              <a:buSzPts val="9600"/>
              <a:buFont typeface="Times New Roman"/>
              <a:buNone/>
              <a:defRPr/>
            </a:lvl5pPr>
            <a:lvl6pPr lvl="5" algn="ctr">
              <a:spcBef>
                <a:spcPts val="1920"/>
              </a:spcBef>
              <a:spcAft>
                <a:spcPts val="0"/>
              </a:spcAft>
              <a:buClr>
                <a:schemeClr val="dk1"/>
              </a:buClr>
              <a:buSzPts val="9600"/>
              <a:buFont typeface="Times New Roman"/>
              <a:buNone/>
              <a:defRPr/>
            </a:lvl6pPr>
            <a:lvl7pPr lvl="6" algn="ctr">
              <a:spcBef>
                <a:spcPts val="1920"/>
              </a:spcBef>
              <a:spcAft>
                <a:spcPts val="0"/>
              </a:spcAft>
              <a:buClr>
                <a:schemeClr val="dk1"/>
              </a:buClr>
              <a:buSzPts val="9600"/>
              <a:buFont typeface="Times New Roman"/>
              <a:buNone/>
              <a:defRPr/>
            </a:lvl7pPr>
            <a:lvl8pPr lvl="7" algn="ctr">
              <a:spcBef>
                <a:spcPts val="1920"/>
              </a:spcBef>
              <a:spcAft>
                <a:spcPts val="0"/>
              </a:spcAft>
              <a:buClr>
                <a:schemeClr val="dk1"/>
              </a:buClr>
              <a:buSzPts val="9600"/>
              <a:buFont typeface="Times New Roman"/>
              <a:buNone/>
              <a:defRPr/>
            </a:lvl8pPr>
            <a:lvl9pPr lvl="8" algn="ctr">
              <a:spcBef>
                <a:spcPts val="1920"/>
              </a:spcBef>
              <a:spcAft>
                <a:spcPts val="0"/>
              </a:spcAft>
              <a:buClr>
                <a:schemeClr val="dk1"/>
              </a:buClr>
              <a:buSzPts val="9600"/>
              <a:buFont typeface="Times New Roman"/>
              <a:buNone/>
              <a:defRPr/>
            </a:lvl9pPr>
          </a:lstStyle>
          <a:p/>
        </p:txBody>
      </p:sp>
      <p:sp>
        <p:nvSpPr>
          <p:cNvPr id="29" name="Google Shape;29;p4"/>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2" name="Shape 32"/>
        <p:cNvGrpSpPr/>
        <p:nvPr/>
      </p:nvGrpSpPr>
      <p:grpSpPr>
        <a:xfrm>
          <a:off x="0" y="0"/>
          <a:ext cx="0" cy="0"/>
          <a:chOff x="0" y="0"/>
          <a:chExt cx="0" cy="0"/>
        </a:xfrm>
      </p:grpSpPr>
      <p:sp>
        <p:nvSpPr>
          <p:cNvPr id="33" name="Google Shape;33;p5"/>
          <p:cNvSpPr txBox="1"/>
          <p:nvPr>
            <p:ph type="title"/>
          </p:nvPr>
        </p:nvSpPr>
        <p:spPr>
          <a:xfrm>
            <a:off x="3292475" y="2925763"/>
            <a:ext cx="37306250"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4" name="Google Shape;34;p5"/>
          <p:cNvSpPr txBox="1"/>
          <p:nvPr>
            <p:ph idx="1" type="body"/>
          </p:nvPr>
        </p:nvSpPr>
        <p:spPr>
          <a:xfrm>
            <a:off x="3292475" y="9509125"/>
            <a:ext cx="37306250" cy="19751675"/>
          </a:xfrm>
          <a:prstGeom prst="rect">
            <a:avLst/>
          </a:prstGeom>
          <a:noFill/>
          <a:ln>
            <a:noFill/>
          </a:ln>
        </p:spPr>
        <p:txBody>
          <a:bodyPr anchorCtr="0" anchor="t" bIns="219450" lIns="438900" spcFirstLastPara="1" rIns="438900" wrap="square" tIns="2194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5" name="Google Shape;35;p5"/>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6"/>
          <p:cNvSpPr txBox="1"/>
          <p:nvPr>
            <p:ph type="title"/>
          </p:nvPr>
        </p:nvSpPr>
        <p:spPr>
          <a:xfrm>
            <a:off x="3467100" y="21153438"/>
            <a:ext cx="37307838" cy="65373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0" name="Google Shape;40;p6"/>
          <p:cNvSpPr txBox="1"/>
          <p:nvPr>
            <p:ph idx="1" type="body"/>
          </p:nvPr>
        </p:nvSpPr>
        <p:spPr>
          <a:xfrm>
            <a:off x="3467100" y="13952538"/>
            <a:ext cx="37307838" cy="7200900"/>
          </a:xfrm>
          <a:prstGeom prst="rect">
            <a:avLst/>
          </a:prstGeom>
          <a:noFill/>
          <a:ln>
            <a:noFill/>
          </a:ln>
        </p:spPr>
        <p:txBody>
          <a:bodyPr anchorCtr="0" anchor="b" bIns="219450" lIns="438900" spcFirstLastPara="1" rIns="438900" wrap="square" tIns="219450">
            <a:noAutofit/>
          </a:bodyPr>
          <a:lstStyle>
            <a:lvl1pPr indent="-228600" lvl="0" marL="457200" algn="l">
              <a:spcBef>
                <a:spcPts val="400"/>
              </a:spcBef>
              <a:spcAft>
                <a:spcPts val="0"/>
              </a:spcAft>
              <a:buClr>
                <a:schemeClr val="dk1"/>
              </a:buClr>
              <a:buSzPts val="2000"/>
              <a:buFont typeface="Times New Roman"/>
              <a:buNone/>
              <a:defRPr sz="2000"/>
            </a:lvl1pPr>
            <a:lvl2pPr indent="-228600" lvl="1" marL="914400" algn="l">
              <a:spcBef>
                <a:spcPts val="360"/>
              </a:spcBef>
              <a:spcAft>
                <a:spcPts val="0"/>
              </a:spcAft>
              <a:buClr>
                <a:schemeClr val="dk1"/>
              </a:buClr>
              <a:buSzPts val="1800"/>
              <a:buFont typeface="Times New Roman"/>
              <a:buNone/>
              <a:defRPr sz="1800"/>
            </a:lvl2pPr>
            <a:lvl3pPr indent="-228600" lvl="2" marL="1371600" algn="l">
              <a:spcBef>
                <a:spcPts val="320"/>
              </a:spcBef>
              <a:spcAft>
                <a:spcPts val="0"/>
              </a:spcAft>
              <a:buClr>
                <a:schemeClr val="dk1"/>
              </a:buClr>
              <a:buSzPts val="1600"/>
              <a:buFont typeface="Times New Roman"/>
              <a:buNone/>
              <a:defRPr sz="1600"/>
            </a:lvl3pPr>
            <a:lvl4pPr indent="-228600" lvl="3" marL="1828800" algn="l">
              <a:spcBef>
                <a:spcPts val="280"/>
              </a:spcBef>
              <a:spcAft>
                <a:spcPts val="0"/>
              </a:spcAft>
              <a:buClr>
                <a:schemeClr val="dk1"/>
              </a:buClr>
              <a:buSzPts val="1400"/>
              <a:buFont typeface="Times New Roman"/>
              <a:buNone/>
              <a:defRPr sz="1400"/>
            </a:lvl4pPr>
            <a:lvl5pPr indent="-228600" lvl="4" marL="2286000" algn="l">
              <a:spcBef>
                <a:spcPts val="280"/>
              </a:spcBef>
              <a:spcAft>
                <a:spcPts val="0"/>
              </a:spcAft>
              <a:buClr>
                <a:schemeClr val="dk1"/>
              </a:buClr>
              <a:buSzPts val="1400"/>
              <a:buFont typeface="Times New Roman"/>
              <a:buNone/>
              <a:defRPr sz="1400"/>
            </a:lvl5pPr>
            <a:lvl6pPr indent="-228600" lvl="5" marL="2743200" algn="l">
              <a:spcBef>
                <a:spcPts val="280"/>
              </a:spcBef>
              <a:spcAft>
                <a:spcPts val="0"/>
              </a:spcAft>
              <a:buClr>
                <a:schemeClr val="dk1"/>
              </a:buClr>
              <a:buSzPts val="1400"/>
              <a:buFont typeface="Times New Roman"/>
              <a:buNone/>
              <a:defRPr sz="1400"/>
            </a:lvl6pPr>
            <a:lvl7pPr indent="-228600" lvl="6" marL="3200400" algn="l">
              <a:spcBef>
                <a:spcPts val="280"/>
              </a:spcBef>
              <a:spcAft>
                <a:spcPts val="0"/>
              </a:spcAft>
              <a:buClr>
                <a:schemeClr val="dk1"/>
              </a:buClr>
              <a:buSzPts val="1400"/>
              <a:buFont typeface="Times New Roman"/>
              <a:buNone/>
              <a:defRPr sz="1400"/>
            </a:lvl7pPr>
            <a:lvl8pPr indent="-228600" lvl="7" marL="3657600" algn="l">
              <a:spcBef>
                <a:spcPts val="280"/>
              </a:spcBef>
              <a:spcAft>
                <a:spcPts val="0"/>
              </a:spcAft>
              <a:buClr>
                <a:schemeClr val="dk1"/>
              </a:buClr>
              <a:buSzPts val="1400"/>
              <a:buFont typeface="Times New Roman"/>
              <a:buNone/>
              <a:defRPr sz="1400"/>
            </a:lvl8pPr>
            <a:lvl9pPr indent="-228600" lvl="8" marL="4114800" algn="l">
              <a:spcBef>
                <a:spcPts val="280"/>
              </a:spcBef>
              <a:spcAft>
                <a:spcPts val="0"/>
              </a:spcAft>
              <a:buClr>
                <a:schemeClr val="dk1"/>
              </a:buClr>
              <a:buSzPts val="1400"/>
              <a:buFont typeface="Times New Roman"/>
              <a:buNone/>
              <a:defRPr sz="1400"/>
            </a:lvl9pPr>
          </a:lstStyle>
          <a:p/>
        </p:txBody>
      </p:sp>
      <p:sp>
        <p:nvSpPr>
          <p:cNvPr id="41" name="Google Shape;41;p6"/>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2193925" y="1317625"/>
            <a:ext cx="39503350"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6" name="Google Shape;46;p7"/>
          <p:cNvSpPr txBox="1"/>
          <p:nvPr>
            <p:ph idx="1" type="body"/>
          </p:nvPr>
        </p:nvSpPr>
        <p:spPr>
          <a:xfrm>
            <a:off x="2193925" y="7369175"/>
            <a:ext cx="19392900" cy="3070225"/>
          </a:xfrm>
          <a:prstGeom prst="rect">
            <a:avLst/>
          </a:prstGeom>
          <a:noFill/>
          <a:ln>
            <a:noFill/>
          </a:ln>
        </p:spPr>
        <p:txBody>
          <a:bodyPr anchorCtr="0" anchor="b" bIns="219450" lIns="438900" spcFirstLastPara="1" rIns="438900" wrap="square" tIns="219450">
            <a:noAutofit/>
          </a:bodyPr>
          <a:lstStyle>
            <a:lvl1pPr indent="-228600" lvl="0" marL="457200" algn="l">
              <a:spcBef>
                <a:spcPts val="480"/>
              </a:spcBef>
              <a:spcAft>
                <a:spcPts val="0"/>
              </a:spcAft>
              <a:buClr>
                <a:schemeClr val="dk1"/>
              </a:buClr>
              <a:buSzPts val="2400"/>
              <a:buFont typeface="Times New Roman"/>
              <a:buNone/>
              <a:defRPr b="1" sz="2400"/>
            </a:lvl1pPr>
            <a:lvl2pPr indent="-228600" lvl="1" marL="914400" algn="l">
              <a:spcBef>
                <a:spcPts val="400"/>
              </a:spcBef>
              <a:spcAft>
                <a:spcPts val="0"/>
              </a:spcAft>
              <a:buClr>
                <a:schemeClr val="dk1"/>
              </a:buClr>
              <a:buSzPts val="20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47" name="Google Shape;47;p7"/>
          <p:cNvSpPr txBox="1"/>
          <p:nvPr>
            <p:ph idx="2" type="body"/>
          </p:nvPr>
        </p:nvSpPr>
        <p:spPr>
          <a:xfrm>
            <a:off x="2193925" y="10439400"/>
            <a:ext cx="19392900" cy="18965862"/>
          </a:xfrm>
          <a:prstGeom prst="rect">
            <a:avLst/>
          </a:prstGeom>
          <a:noFill/>
          <a:ln>
            <a:noFill/>
          </a:ln>
        </p:spPr>
        <p:txBody>
          <a:bodyPr anchorCtr="0" anchor="t" bIns="219450" lIns="438900" spcFirstLastPara="1" rIns="438900" wrap="square" tIns="219450">
            <a:noAutofit/>
          </a:bodyPr>
          <a:lstStyle>
            <a:lvl1pPr indent="-381000" lvl="0" marL="457200" algn="l">
              <a:spcBef>
                <a:spcPts val="480"/>
              </a:spcBef>
              <a:spcAft>
                <a:spcPts val="0"/>
              </a:spcAft>
              <a:buClr>
                <a:schemeClr val="dk1"/>
              </a:buClr>
              <a:buSzPts val="2400"/>
              <a:buFont typeface="Times New Roman"/>
              <a:buChar char="•"/>
              <a:defRPr sz="2400"/>
            </a:lvl1pPr>
            <a:lvl2pPr indent="-355600" lvl="1" marL="914400" algn="l">
              <a:spcBef>
                <a:spcPts val="400"/>
              </a:spcBef>
              <a:spcAft>
                <a:spcPts val="0"/>
              </a:spcAft>
              <a:buClr>
                <a:schemeClr val="dk1"/>
              </a:buClr>
              <a:buSzPts val="20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48" name="Google Shape;48;p7"/>
          <p:cNvSpPr txBox="1"/>
          <p:nvPr>
            <p:ph idx="3" type="body"/>
          </p:nvPr>
        </p:nvSpPr>
        <p:spPr>
          <a:xfrm>
            <a:off x="22296438" y="7369175"/>
            <a:ext cx="19400838" cy="3070225"/>
          </a:xfrm>
          <a:prstGeom prst="rect">
            <a:avLst/>
          </a:prstGeom>
          <a:noFill/>
          <a:ln>
            <a:noFill/>
          </a:ln>
        </p:spPr>
        <p:txBody>
          <a:bodyPr anchorCtr="0" anchor="b" bIns="219450" lIns="438900" spcFirstLastPara="1" rIns="438900" wrap="square" tIns="219450">
            <a:noAutofit/>
          </a:bodyPr>
          <a:lstStyle>
            <a:lvl1pPr indent="-228600" lvl="0" marL="457200" algn="l">
              <a:spcBef>
                <a:spcPts val="480"/>
              </a:spcBef>
              <a:spcAft>
                <a:spcPts val="0"/>
              </a:spcAft>
              <a:buClr>
                <a:schemeClr val="dk1"/>
              </a:buClr>
              <a:buSzPts val="2400"/>
              <a:buFont typeface="Times New Roman"/>
              <a:buNone/>
              <a:defRPr b="1" sz="2400"/>
            </a:lvl1pPr>
            <a:lvl2pPr indent="-228600" lvl="1" marL="914400" algn="l">
              <a:spcBef>
                <a:spcPts val="400"/>
              </a:spcBef>
              <a:spcAft>
                <a:spcPts val="0"/>
              </a:spcAft>
              <a:buClr>
                <a:schemeClr val="dk1"/>
              </a:buClr>
              <a:buSzPts val="20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49" name="Google Shape;49;p7"/>
          <p:cNvSpPr txBox="1"/>
          <p:nvPr>
            <p:ph idx="4" type="body"/>
          </p:nvPr>
        </p:nvSpPr>
        <p:spPr>
          <a:xfrm>
            <a:off x="22296438" y="10439400"/>
            <a:ext cx="19400838" cy="18965862"/>
          </a:xfrm>
          <a:prstGeom prst="rect">
            <a:avLst/>
          </a:prstGeom>
          <a:noFill/>
          <a:ln>
            <a:noFill/>
          </a:ln>
        </p:spPr>
        <p:txBody>
          <a:bodyPr anchorCtr="0" anchor="t" bIns="219450" lIns="438900" spcFirstLastPara="1" rIns="438900" wrap="square" tIns="219450">
            <a:noAutofit/>
          </a:bodyPr>
          <a:lstStyle>
            <a:lvl1pPr indent="-381000" lvl="0" marL="457200" algn="l">
              <a:spcBef>
                <a:spcPts val="480"/>
              </a:spcBef>
              <a:spcAft>
                <a:spcPts val="0"/>
              </a:spcAft>
              <a:buClr>
                <a:schemeClr val="dk1"/>
              </a:buClr>
              <a:buSzPts val="2400"/>
              <a:buFont typeface="Times New Roman"/>
              <a:buChar char="•"/>
              <a:defRPr sz="2400"/>
            </a:lvl1pPr>
            <a:lvl2pPr indent="-355600" lvl="1" marL="914400" algn="l">
              <a:spcBef>
                <a:spcPts val="400"/>
              </a:spcBef>
              <a:spcAft>
                <a:spcPts val="0"/>
              </a:spcAft>
              <a:buClr>
                <a:schemeClr val="dk1"/>
              </a:buClr>
              <a:buSzPts val="20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50" name="Google Shape;50;p7"/>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292475" y="2925763"/>
            <a:ext cx="37306250" cy="5486400"/>
          </a:xfrm>
          <a:prstGeom prst="rect">
            <a:avLst/>
          </a:prstGeom>
          <a:noFill/>
          <a:ln>
            <a:noFill/>
          </a:ln>
        </p:spPr>
        <p:txBody>
          <a:bodyPr anchorCtr="0" anchor="ctr" bIns="219450" lIns="438900" spcFirstLastPara="1" rIns="438900" wrap="square" tIns="2194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5" name="Google Shape;55;p8"/>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9"/>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2" name="Shape 62"/>
        <p:cNvGrpSpPr/>
        <p:nvPr/>
      </p:nvGrpSpPr>
      <p:grpSpPr>
        <a:xfrm>
          <a:off x="0" y="0"/>
          <a:ext cx="0" cy="0"/>
          <a:chOff x="0" y="0"/>
          <a:chExt cx="0" cy="0"/>
        </a:xfrm>
      </p:grpSpPr>
      <p:sp>
        <p:nvSpPr>
          <p:cNvPr id="63" name="Google Shape;63;p10"/>
          <p:cNvSpPr txBox="1"/>
          <p:nvPr>
            <p:ph type="title"/>
          </p:nvPr>
        </p:nvSpPr>
        <p:spPr>
          <a:xfrm>
            <a:off x="2193925" y="1311275"/>
            <a:ext cx="14439900" cy="5576888"/>
          </a:xfrm>
          <a:prstGeom prst="rect">
            <a:avLst/>
          </a:prstGeom>
          <a:noFill/>
          <a:ln>
            <a:noFill/>
          </a:ln>
        </p:spPr>
        <p:txBody>
          <a:bodyPr anchorCtr="0" anchor="b" bIns="219450" lIns="438900" spcFirstLastPara="1" rIns="438900" wrap="square" tIns="21945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4" name="Google Shape;64;p10"/>
          <p:cNvSpPr txBox="1"/>
          <p:nvPr>
            <p:ph idx="1" type="body"/>
          </p:nvPr>
        </p:nvSpPr>
        <p:spPr>
          <a:xfrm>
            <a:off x="17160875" y="1311275"/>
            <a:ext cx="24536400" cy="28093988"/>
          </a:xfrm>
          <a:prstGeom prst="rect">
            <a:avLst/>
          </a:prstGeom>
          <a:noFill/>
          <a:ln>
            <a:noFill/>
          </a:ln>
        </p:spPr>
        <p:txBody>
          <a:bodyPr anchorCtr="0" anchor="t" bIns="219450" lIns="438900" spcFirstLastPara="1" rIns="438900" wrap="square" tIns="219450">
            <a:noAutofit/>
          </a:bodyPr>
          <a:lstStyle>
            <a:lvl1pPr indent="-431800" lvl="0" marL="457200" algn="l">
              <a:spcBef>
                <a:spcPts val="640"/>
              </a:spcBef>
              <a:spcAft>
                <a:spcPts val="0"/>
              </a:spcAft>
              <a:buClr>
                <a:schemeClr val="dk1"/>
              </a:buClr>
              <a:buSzPts val="3200"/>
              <a:buFont typeface="Times New Roman"/>
              <a:buChar char="•"/>
              <a:defRPr sz="3200"/>
            </a:lvl1pPr>
            <a:lvl2pPr indent="-406400" lvl="1" marL="914400" algn="l">
              <a:spcBef>
                <a:spcPts val="560"/>
              </a:spcBef>
              <a:spcAft>
                <a:spcPts val="0"/>
              </a:spcAft>
              <a:buClr>
                <a:schemeClr val="dk1"/>
              </a:buClr>
              <a:buSzPts val="2800"/>
              <a:buFont typeface="Times New Roman"/>
              <a:buChar char="–"/>
              <a:defRPr sz="2800"/>
            </a:lvl2pPr>
            <a:lvl3pPr indent="-381000" lvl="2" marL="1371600" algn="l">
              <a:spcBef>
                <a:spcPts val="480"/>
              </a:spcBef>
              <a:spcAft>
                <a:spcPts val="0"/>
              </a:spcAft>
              <a:buClr>
                <a:schemeClr val="dk1"/>
              </a:buClr>
              <a:buSzPts val="2400"/>
              <a:buFont typeface="Times New Roman"/>
              <a:buChar char="•"/>
              <a:defRPr sz="2400"/>
            </a:lvl3pPr>
            <a:lvl4pPr indent="-355600" lvl="3" marL="1828800" algn="l">
              <a:spcBef>
                <a:spcPts val="400"/>
              </a:spcBef>
              <a:spcAft>
                <a:spcPts val="0"/>
              </a:spcAft>
              <a:buClr>
                <a:schemeClr val="dk1"/>
              </a:buClr>
              <a:buSzPts val="2000"/>
              <a:buFont typeface="Times New Roman"/>
              <a:buChar char="–"/>
              <a:defRPr sz="2000"/>
            </a:lvl4pPr>
            <a:lvl5pPr indent="-355600" lvl="4" marL="2286000" algn="l">
              <a:spcBef>
                <a:spcPts val="400"/>
              </a:spcBef>
              <a:spcAft>
                <a:spcPts val="0"/>
              </a:spcAft>
              <a:buClr>
                <a:schemeClr val="dk1"/>
              </a:buClr>
              <a:buSzPts val="2000"/>
              <a:buFont typeface="Times New Roman"/>
              <a:buChar char="»"/>
              <a:defRPr sz="2000"/>
            </a:lvl5pPr>
            <a:lvl6pPr indent="-355600" lvl="5" marL="2743200" algn="l">
              <a:spcBef>
                <a:spcPts val="400"/>
              </a:spcBef>
              <a:spcAft>
                <a:spcPts val="0"/>
              </a:spcAft>
              <a:buClr>
                <a:schemeClr val="dk1"/>
              </a:buClr>
              <a:buSzPts val="2000"/>
              <a:buFont typeface="Times New Roman"/>
              <a:buChar char="»"/>
              <a:defRPr sz="2000"/>
            </a:lvl6pPr>
            <a:lvl7pPr indent="-355600" lvl="6" marL="3200400" algn="l">
              <a:spcBef>
                <a:spcPts val="400"/>
              </a:spcBef>
              <a:spcAft>
                <a:spcPts val="0"/>
              </a:spcAft>
              <a:buClr>
                <a:schemeClr val="dk1"/>
              </a:buClr>
              <a:buSzPts val="2000"/>
              <a:buFont typeface="Times New Roman"/>
              <a:buChar char="»"/>
              <a:defRPr sz="2000"/>
            </a:lvl7pPr>
            <a:lvl8pPr indent="-355600" lvl="7" marL="3657600" algn="l">
              <a:spcBef>
                <a:spcPts val="400"/>
              </a:spcBef>
              <a:spcAft>
                <a:spcPts val="0"/>
              </a:spcAft>
              <a:buClr>
                <a:schemeClr val="dk1"/>
              </a:buClr>
              <a:buSzPts val="2000"/>
              <a:buFont typeface="Times New Roman"/>
              <a:buChar char="»"/>
              <a:defRPr sz="2000"/>
            </a:lvl8pPr>
            <a:lvl9pPr indent="-355600" lvl="8" marL="4114800" algn="l">
              <a:spcBef>
                <a:spcPts val="400"/>
              </a:spcBef>
              <a:spcAft>
                <a:spcPts val="0"/>
              </a:spcAft>
              <a:buClr>
                <a:schemeClr val="dk1"/>
              </a:buClr>
              <a:buSzPts val="2000"/>
              <a:buFont typeface="Times New Roman"/>
              <a:buChar char="»"/>
              <a:defRPr sz="2000"/>
            </a:lvl9pPr>
          </a:lstStyle>
          <a:p/>
        </p:txBody>
      </p:sp>
      <p:sp>
        <p:nvSpPr>
          <p:cNvPr id="65" name="Google Shape;65;p10"/>
          <p:cNvSpPr txBox="1"/>
          <p:nvPr>
            <p:ph idx="2" type="body"/>
          </p:nvPr>
        </p:nvSpPr>
        <p:spPr>
          <a:xfrm>
            <a:off x="2193925" y="6888163"/>
            <a:ext cx="14439900" cy="22517100"/>
          </a:xfrm>
          <a:prstGeom prst="rect">
            <a:avLst/>
          </a:prstGeom>
          <a:noFill/>
          <a:ln>
            <a:noFill/>
          </a:ln>
        </p:spPr>
        <p:txBody>
          <a:bodyPr anchorCtr="0" anchor="t" bIns="219450" lIns="438900" spcFirstLastPara="1" rIns="438900" wrap="square" tIns="219450">
            <a:noAutofit/>
          </a:bodyPr>
          <a:lstStyle>
            <a:lvl1pPr indent="-228600" lvl="0" marL="457200" algn="l">
              <a:spcBef>
                <a:spcPts val="280"/>
              </a:spcBef>
              <a:spcAft>
                <a:spcPts val="0"/>
              </a:spcAft>
              <a:buClr>
                <a:schemeClr val="dk1"/>
              </a:buClr>
              <a:buSzPts val="1400"/>
              <a:buFont typeface="Times New Roman"/>
              <a:buNone/>
              <a:defRPr sz="1400"/>
            </a:lvl1pPr>
            <a:lvl2pPr indent="-228600" lvl="1" marL="914400" algn="l">
              <a:spcBef>
                <a:spcPts val="240"/>
              </a:spcBef>
              <a:spcAft>
                <a:spcPts val="0"/>
              </a:spcAft>
              <a:buClr>
                <a:schemeClr val="dk1"/>
              </a:buClr>
              <a:buSzPts val="120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66" name="Google Shape;66;p10"/>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1"/>
          <p:cNvSpPr txBox="1"/>
          <p:nvPr>
            <p:ph type="title"/>
          </p:nvPr>
        </p:nvSpPr>
        <p:spPr>
          <a:xfrm>
            <a:off x="8602663" y="23042562"/>
            <a:ext cx="26335038" cy="2720975"/>
          </a:xfrm>
          <a:prstGeom prst="rect">
            <a:avLst/>
          </a:prstGeom>
          <a:noFill/>
          <a:ln>
            <a:noFill/>
          </a:ln>
        </p:spPr>
        <p:txBody>
          <a:bodyPr anchorCtr="0" anchor="b" bIns="219450" lIns="438900" spcFirstLastPara="1" rIns="438900" wrap="square" tIns="21945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1" name="Google Shape;71;p11"/>
          <p:cNvSpPr/>
          <p:nvPr>
            <p:ph idx="2" type="pic"/>
          </p:nvPr>
        </p:nvSpPr>
        <p:spPr>
          <a:xfrm>
            <a:off x="8602663" y="2941638"/>
            <a:ext cx="26335038" cy="19750088"/>
          </a:xfrm>
          <a:prstGeom prst="rect">
            <a:avLst/>
          </a:prstGeom>
          <a:noFill/>
          <a:ln>
            <a:noFill/>
          </a:ln>
        </p:spPr>
      </p:sp>
      <p:sp>
        <p:nvSpPr>
          <p:cNvPr id="72" name="Google Shape;72;p11"/>
          <p:cNvSpPr txBox="1"/>
          <p:nvPr>
            <p:ph idx="1" type="body"/>
          </p:nvPr>
        </p:nvSpPr>
        <p:spPr>
          <a:xfrm>
            <a:off x="8602663" y="25763538"/>
            <a:ext cx="26335038" cy="3862387"/>
          </a:xfrm>
          <a:prstGeom prst="rect">
            <a:avLst/>
          </a:prstGeom>
          <a:noFill/>
          <a:ln>
            <a:noFill/>
          </a:ln>
        </p:spPr>
        <p:txBody>
          <a:bodyPr anchorCtr="0" anchor="t" bIns="219450" lIns="438900" spcFirstLastPara="1" rIns="438900" wrap="square" tIns="219450">
            <a:noAutofit/>
          </a:bodyPr>
          <a:lstStyle>
            <a:lvl1pPr indent="-228600" lvl="0" marL="457200" algn="l">
              <a:spcBef>
                <a:spcPts val="280"/>
              </a:spcBef>
              <a:spcAft>
                <a:spcPts val="0"/>
              </a:spcAft>
              <a:buClr>
                <a:schemeClr val="dk1"/>
              </a:buClr>
              <a:buSzPts val="1400"/>
              <a:buFont typeface="Times New Roman"/>
              <a:buNone/>
              <a:defRPr sz="1400"/>
            </a:lvl1pPr>
            <a:lvl2pPr indent="-228600" lvl="1" marL="914400" algn="l">
              <a:spcBef>
                <a:spcPts val="240"/>
              </a:spcBef>
              <a:spcAft>
                <a:spcPts val="0"/>
              </a:spcAft>
              <a:buClr>
                <a:schemeClr val="dk1"/>
              </a:buClr>
              <a:buSzPts val="120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73" name="Google Shape;73;p11"/>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8.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CCFFFF"/>
            </a:gs>
            <a:gs pos="100000">
              <a:srgbClr val="FF66FF"/>
            </a:gs>
          </a:gsLst>
          <a:lin ang="18900000" scaled="0"/>
        </a:gra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3292475" y="2925763"/>
            <a:ext cx="37306250" cy="5486400"/>
          </a:xfrm>
          <a:prstGeom prst="rect">
            <a:avLst/>
          </a:prstGeom>
          <a:noFill/>
          <a:ln>
            <a:noFill/>
          </a:ln>
        </p:spPr>
        <p:txBody>
          <a:bodyPr anchorCtr="0" anchor="ctr" bIns="219450" lIns="438900" spcFirstLastPara="1" rIns="438900" wrap="square" tIns="219450">
            <a:noAutofit/>
          </a:bodyPr>
          <a:lstStyle>
            <a:lvl1pPr lvl="0"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1pPr>
            <a:lvl2pPr lvl="1"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2pPr>
            <a:lvl3pPr lvl="2"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3pPr>
            <a:lvl4pPr lvl="3"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4pPr>
            <a:lvl5pPr lvl="4"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5pPr>
            <a:lvl6pPr lvl="5"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6pPr>
            <a:lvl7pPr lvl="6"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7pPr>
            <a:lvl8pPr lvl="7"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8pPr>
            <a:lvl9pPr lvl="8" marR="0" rtl="0" algn="ctr">
              <a:spcBef>
                <a:spcPts val="0"/>
              </a:spcBef>
              <a:spcAft>
                <a:spcPts val="0"/>
              </a:spcAft>
              <a:buSzPts val="1400"/>
              <a:buNone/>
              <a:defRPr b="0" i="0" sz="21100" u="none" cap="none" strike="noStrike">
                <a:solidFill>
                  <a:schemeClr val="dk2"/>
                </a:solidFill>
                <a:latin typeface="Times New Roman"/>
                <a:ea typeface="Times New Roman"/>
                <a:cs typeface="Times New Roman"/>
                <a:sym typeface="Times New Roman"/>
              </a:defRPr>
            </a:lvl9pPr>
          </a:lstStyle>
          <a:p/>
        </p:txBody>
      </p:sp>
      <p:sp>
        <p:nvSpPr>
          <p:cNvPr id="11" name="Google Shape;11;p2"/>
          <p:cNvSpPr txBox="1"/>
          <p:nvPr>
            <p:ph idx="1" type="body"/>
          </p:nvPr>
        </p:nvSpPr>
        <p:spPr>
          <a:xfrm>
            <a:off x="3292475" y="9509125"/>
            <a:ext cx="37306250" cy="19751675"/>
          </a:xfrm>
          <a:prstGeom prst="rect">
            <a:avLst/>
          </a:prstGeom>
          <a:noFill/>
          <a:ln>
            <a:noFill/>
          </a:ln>
        </p:spPr>
        <p:txBody>
          <a:bodyPr anchorCtr="0" anchor="t" bIns="219450" lIns="438900" spcFirstLastPara="1" rIns="438900" wrap="square" tIns="219450">
            <a:noAutofit/>
          </a:bodyPr>
          <a:lstStyle>
            <a:lvl1pPr indent="-1206500" lvl="0" marL="457200" marR="0" rtl="0" algn="l">
              <a:spcBef>
                <a:spcPts val="3080"/>
              </a:spcBef>
              <a:spcAft>
                <a:spcPts val="0"/>
              </a:spcAft>
              <a:buClr>
                <a:schemeClr val="dk1"/>
              </a:buClr>
              <a:buSzPts val="15400"/>
              <a:buFont typeface="Times New Roman"/>
              <a:buChar char="•"/>
              <a:defRPr b="0" i="0" sz="15400" u="none" cap="none" strike="noStrike">
                <a:solidFill>
                  <a:schemeClr val="dk1"/>
                </a:solidFill>
                <a:latin typeface="Times New Roman"/>
                <a:ea typeface="Times New Roman"/>
                <a:cs typeface="Times New Roman"/>
                <a:sym typeface="Times New Roman"/>
              </a:defRPr>
            </a:lvl1pPr>
            <a:lvl2pPr indent="-1079500" lvl="1" marL="914400" marR="0" rtl="0" algn="l">
              <a:spcBef>
                <a:spcPts val="2680"/>
              </a:spcBef>
              <a:spcAft>
                <a:spcPts val="0"/>
              </a:spcAft>
              <a:buClr>
                <a:schemeClr val="dk1"/>
              </a:buClr>
              <a:buSzPts val="13400"/>
              <a:buFont typeface="Times New Roman"/>
              <a:buChar char="–"/>
              <a:defRPr b="0" i="0" sz="13400" u="none" cap="none" strike="noStrike">
                <a:solidFill>
                  <a:schemeClr val="dk1"/>
                </a:solidFill>
                <a:latin typeface="Times New Roman"/>
                <a:ea typeface="Times New Roman"/>
                <a:cs typeface="Times New Roman"/>
                <a:sym typeface="Times New Roman"/>
              </a:defRPr>
            </a:lvl2pPr>
            <a:lvl3pPr indent="-958850" lvl="2" marL="1371600" marR="0" rtl="0" algn="l">
              <a:spcBef>
                <a:spcPts val="2300"/>
              </a:spcBef>
              <a:spcAft>
                <a:spcPts val="0"/>
              </a:spcAft>
              <a:buClr>
                <a:schemeClr val="dk1"/>
              </a:buClr>
              <a:buSzPts val="11500"/>
              <a:buFont typeface="Times New Roman"/>
              <a:buChar char="•"/>
              <a:defRPr b="0" i="0" sz="11500" u="none" cap="none" strike="noStrike">
                <a:solidFill>
                  <a:schemeClr val="dk1"/>
                </a:solidFill>
                <a:latin typeface="Times New Roman"/>
                <a:ea typeface="Times New Roman"/>
                <a:cs typeface="Times New Roman"/>
                <a:sym typeface="Times New Roman"/>
              </a:defRPr>
            </a:lvl3pPr>
            <a:lvl4pPr indent="-838200" lvl="3" marL="18288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4pPr>
            <a:lvl5pPr indent="-838200" lvl="4" marL="22860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5pPr>
            <a:lvl6pPr indent="-838200" lvl="5" marL="27432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6pPr>
            <a:lvl7pPr indent="-838200" lvl="6" marL="32004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7pPr>
            <a:lvl8pPr indent="-838200" lvl="7" marL="36576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8pPr>
            <a:lvl9pPr indent="-838200" lvl="8" marL="4114800" marR="0" rtl="0" algn="l">
              <a:spcBef>
                <a:spcPts val="1920"/>
              </a:spcBef>
              <a:spcAft>
                <a:spcPts val="0"/>
              </a:spcAft>
              <a:buClr>
                <a:schemeClr val="dk1"/>
              </a:buClr>
              <a:buSzPts val="9600"/>
              <a:buFont typeface="Times New Roman"/>
              <a:buChar char="»"/>
              <a:defRPr b="0" i="0" sz="9600" u="none" cap="none" strike="noStrike">
                <a:solidFill>
                  <a:schemeClr val="dk1"/>
                </a:solidFill>
                <a:latin typeface="Times New Roman"/>
                <a:ea typeface="Times New Roman"/>
                <a:cs typeface="Times New Roman"/>
                <a:sym typeface="Times New Roman"/>
              </a:defRPr>
            </a:lvl9pPr>
          </a:lstStyle>
          <a:p/>
        </p:txBody>
      </p:sp>
      <p:sp>
        <p:nvSpPr>
          <p:cNvPr id="12" name="Google Shape;12;p2"/>
          <p:cNvSpPr txBox="1"/>
          <p:nvPr>
            <p:ph idx="10" type="dt"/>
          </p:nvPr>
        </p:nvSpPr>
        <p:spPr>
          <a:xfrm>
            <a:off x="3292475" y="29992638"/>
            <a:ext cx="9144000" cy="2193925"/>
          </a:xfrm>
          <a:prstGeom prst="rect">
            <a:avLst/>
          </a:prstGeom>
          <a:noFill/>
          <a:ln>
            <a:noFill/>
          </a:ln>
        </p:spPr>
        <p:txBody>
          <a:bodyPr anchorCtr="0" anchor="t" bIns="219450" lIns="438900" spcFirstLastPara="1" rIns="438900" wrap="square" tIns="219450">
            <a:noAutofit/>
          </a:bodyPr>
          <a:lstStyle>
            <a:lvl1pPr lvl="0" marR="0" rtl="0" algn="l">
              <a:spcBef>
                <a:spcPts val="0"/>
              </a:spcBef>
              <a:spcAft>
                <a:spcPts val="0"/>
              </a:spcAft>
              <a:buSzPts val="1400"/>
              <a:buNone/>
              <a:defRPr b="0" i="0" sz="67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13" name="Google Shape;13;p2"/>
          <p:cNvSpPr txBox="1"/>
          <p:nvPr>
            <p:ph idx="11" type="ftr"/>
          </p:nvPr>
        </p:nvSpPr>
        <p:spPr>
          <a:xfrm>
            <a:off x="14995525" y="29992638"/>
            <a:ext cx="13900150" cy="2193925"/>
          </a:xfrm>
          <a:prstGeom prst="rect">
            <a:avLst/>
          </a:prstGeom>
          <a:noFill/>
          <a:ln>
            <a:noFill/>
          </a:ln>
        </p:spPr>
        <p:txBody>
          <a:bodyPr anchorCtr="0" anchor="t" bIns="219450" lIns="438900" spcFirstLastPara="1" rIns="438900" wrap="square" tIns="219450">
            <a:noAutofit/>
          </a:bodyPr>
          <a:lstStyle>
            <a:lvl1pPr lvl="0" marR="0" rtl="0" algn="ctr">
              <a:spcBef>
                <a:spcPts val="0"/>
              </a:spcBef>
              <a:spcAft>
                <a:spcPts val="0"/>
              </a:spcAft>
              <a:buSzPts val="1400"/>
              <a:buNone/>
              <a:defRPr b="0" i="0" sz="67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14" name="Google Shape;14;p2"/>
          <p:cNvSpPr txBox="1"/>
          <p:nvPr>
            <p:ph idx="12" type="sldNum"/>
          </p:nvPr>
        </p:nvSpPr>
        <p:spPr>
          <a:xfrm>
            <a:off x="31454725" y="29992638"/>
            <a:ext cx="9144000" cy="2193925"/>
          </a:xfrm>
          <a:prstGeom prst="rect">
            <a:avLst/>
          </a:prstGeom>
          <a:noFill/>
          <a:ln>
            <a:noFill/>
          </a:ln>
        </p:spPr>
        <p:txBody>
          <a:bodyPr anchorCtr="0" anchor="t" bIns="219450" lIns="438900" spcFirstLastPara="1" rIns="438900" wrap="square" tIns="219450">
            <a:noAutofit/>
          </a:bodyPr>
          <a:lstStyle>
            <a:lvl1pPr indent="0" lvl="0"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1pPr>
            <a:lvl2pPr indent="0" lvl="1"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2pPr>
            <a:lvl3pPr indent="0" lvl="2"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3pPr>
            <a:lvl4pPr indent="0" lvl="3"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4pPr>
            <a:lvl5pPr indent="0" lvl="4"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5pPr>
            <a:lvl6pPr indent="0" lvl="5"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6pPr>
            <a:lvl7pPr indent="0" lvl="6"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7pPr>
            <a:lvl8pPr indent="0" lvl="7"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8pPr>
            <a:lvl9pPr indent="0" lvl="8" marL="0" marR="0" rtl="0" algn="r">
              <a:spcBef>
                <a:spcPts val="0"/>
              </a:spcBef>
              <a:spcAft>
                <a:spcPts val="0"/>
              </a:spcAft>
              <a:buNone/>
              <a:defRPr b="0" i="0" sz="6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pic>
        <p:nvPicPr>
          <p:cNvPr id="15" name="Google Shape;15;p2"/>
          <p:cNvPicPr preferRelativeResize="0"/>
          <p:nvPr/>
        </p:nvPicPr>
        <p:blipFill rotWithShape="1">
          <a:blip r:embed="rId1">
            <a:alphaModFix/>
          </a:blip>
          <a:srcRect b="0" l="0" r="0" t="0"/>
          <a:stretch/>
        </p:blipFill>
        <p:spPr>
          <a:xfrm rot="-5400000">
            <a:off x="-11074400" y="16459200"/>
            <a:ext cx="14274800" cy="3937000"/>
          </a:xfrm>
          <a:prstGeom prst="rect">
            <a:avLst/>
          </a:prstGeom>
          <a:noFill/>
          <a:ln>
            <a:noFill/>
          </a:ln>
        </p:spPr>
      </p:pic>
      <p:pic>
        <p:nvPicPr>
          <p:cNvPr id="16" name="Google Shape;16;p2"/>
          <p:cNvPicPr preferRelativeResize="0"/>
          <p:nvPr/>
        </p:nvPicPr>
        <p:blipFill rotWithShape="1">
          <a:blip r:embed="rId1">
            <a:alphaModFix/>
          </a:blip>
          <a:srcRect b="0" l="0" r="0" t="0"/>
          <a:stretch/>
        </p:blipFill>
        <p:spPr>
          <a:xfrm rot="5400000">
            <a:off x="40690800" y="16459200"/>
            <a:ext cx="14274800" cy="3937000"/>
          </a:xfrm>
          <a:prstGeom prst="rect">
            <a:avLst/>
          </a:prstGeom>
          <a:noFill/>
          <a:ln>
            <a:noFill/>
          </a:ln>
        </p:spPr>
      </p:pic>
      <p:pic>
        <p:nvPicPr>
          <p:cNvPr id="17" name="Google Shape;17;p2"/>
          <p:cNvPicPr preferRelativeResize="0"/>
          <p:nvPr/>
        </p:nvPicPr>
        <p:blipFill rotWithShape="1">
          <a:blip r:embed="rId2">
            <a:alphaModFix/>
          </a:blip>
          <a:srcRect b="0" l="0" r="0" t="0"/>
          <a:stretch/>
        </p:blipFill>
        <p:spPr>
          <a:xfrm>
            <a:off x="6946900" y="33426400"/>
            <a:ext cx="29997400" cy="1447800"/>
          </a:xfrm>
          <a:prstGeom prst="rect">
            <a:avLst/>
          </a:prstGeom>
          <a:noFill/>
          <a:ln>
            <a:noFill/>
          </a:ln>
        </p:spPr>
      </p:pic>
      <p:sp>
        <p:nvSpPr>
          <p:cNvPr id="18" name="Google Shape;18;p2"/>
          <p:cNvSpPr/>
          <p:nvPr/>
        </p:nvSpPr>
        <p:spPr>
          <a:xfrm>
            <a:off x="6946900" y="33997900"/>
            <a:ext cx="21945600" cy="1270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0" i="0" lang="en-US" sz="4560" u="none" cap="none" strike="noStrike">
                <a:solidFill>
                  <a:srgbClr val="808080"/>
                </a:solidFill>
                <a:latin typeface="Arial"/>
                <a:ea typeface="Arial"/>
                <a:cs typeface="Arial"/>
                <a:sym typeface="Arial"/>
              </a:rPr>
              <a:t>Template ID: rationalrouge  Size: 48x36</a:t>
            </a:r>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1.jpg"/><Relationship Id="rId10" Type="http://schemas.openxmlformats.org/officeDocument/2006/relationships/image" Target="../media/image13.jpg"/><Relationship Id="rId13" Type="http://schemas.openxmlformats.org/officeDocument/2006/relationships/image" Target="../media/image14.jpg"/><Relationship Id="rId12" Type="http://schemas.openxmlformats.org/officeDocument/2006/relationships/image" Target="../media/image12.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6.jpg"/><Relationship Id="rId15" Type="http://schemas.openxmlformats.org/officeDocument/2006/relationships/image" Target="../media/image2.png"/><Relationship Id="rId14" Type="http://schemas.openxmlformats.org/officeDocument/2006/relationships/image" Target="../media/image9.jpg"/><Relationship Id="rId17" Type="http://schemas.openxmlformats.org/officeDocument/2006/relationships/hyperlink" Target="https://www.cdc.gov/std/treatment-guidelines/msm.htm#:~:text=HIV%20Risk%20Among%20Men%20Who,one%20in%20253%20(191)" TargetMode="External"/><Relationship Id="rId16" Type="http://schemas.openxmlformats.org/officeDocument/2006/relationships/hyperlink" Target="http://publichealth.lacounty.gov/dhsp/Reports/HIV/Annual_HIV_Surveillance_Report_2022_LAC_Final.pdf" TargetMode="External"/><Relationship Id="rId5" Type="http://schemas.openxmlformats.org/officeDocument/2006/relationships/image" Target="../media/image7.png"/><Relationship Id="rId19" Type="http://schemas.openxmlformats.org/officeDocument/2006/relationships/hyperlink" Target="https://doi.org/10.1363/4412512" TargetMode="External"/><Relationship Id="rId6" Type="http://schemas.openxmlformats.org/officeDocument/2006/relationships/image" Target="../media/image3.png"/><Relationship Id="rId18" Type="http://schemas.openxmlformats.org/officeDocument/2006/relationships/hyperlink" Target="https://www.who.int/news-room/fact-sheets/detail/hiv-aids" TargetMode="External"/><Relationship Id="rId7" Type="http://schemas.openxmlformats.org/officeDocument/2006/relationships/image" Target="../media/image10.jpg"/><Relationship Id="rId8"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92" name="Shape 92"/>
        <p:cNvGrpSpPr/>
        <p:nvPr/>
      </p:nvGrpSpPr>
      <p:grpSpPr>
        <a:xfrm>
          <a:off x="0" y="0"/>
          <a:ext cx="0" cy="0"/>
          <a:chOff x="0" y="0"/>
          <a:chExt cx="0" cy="0"/>
        </a:xfrm>
      </p:grpSpPr>
      <p:sp>
        <p:nvSpPr>
          <p:cNvPr id="93" name="Google Shape;93;p1"/>
          <p:cNvSpPr txBox="1"/>
          <p:nvPr/>
        </p:nvSpPr>
        <p:spPr>
          <a:xfrm>
            <a:off x="731520" y="7578297"/>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Introduction</a:t>
            </a:r>
            <a:endParaRPr/>
          </a:p>
        </p:txBody>
      </p:sp>
      <p:sp>
        <p:nvSpPr>
          <p:cNvPr id="94" name="Google Shape;94;p1"/>
          <p:cNvSpPr txBox="1"/>
          <p:nvPr/>
        </p:nvSpPr>
        <p:spPr>
          <a:xfrm>
            <a:off x="8267975" y="1280225"/>
            <a:ext cx="27543300" cy="29373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None/>
            </a:pPr>
            <a:r>
              <a:rPr b="1" i="0" lang="en-US" sz="8500" u="none" cap="none" strike="noStrike">
                <a:solidFill>
                  <a:srgbClr val="4B4B4B"/>
                </a:solidFill>
                <a:latin typeface="Bree Serif"/>
                <a:ea typeface="Bree Serif"/>
                <a:cs typeface="Bree Serif"/>
                <a:sym typeface="Bree Serif"/>
              </a:rPr>
              <a:t>Suitability Analysis: </a:t>
            </a:r>
            <a:r>
              <a:rPr b="1" lang="en-US" sz="8500">
                <a:solidFill>
                  <a:srgbClr val="4B4B4B"/>
                </a:solidFill>
                <a:latin typeface="Bree Serif"/>
                <a:ea typeface="Bree Serif"/>
                <a:cs typeface="Bree Serif"/>
                <a:sym typeface="Bree Serif"/>
              </a:rPr>
              <a:t>Addressing HIV Treatment and Testing Needs in Los Angeles County</a:t>
            </a:r>
            <a:endParaRPr b="1"/>
          </a:p>
        </p:txBody>
      </p:sp>
      <p:sp>
        <p:nvSpPr>
          <p:cNvPr id="95" name="Google Shape;95;p1"/>
          <p:cNvSpPr txBox="1"/>
          <p:nvPr/>
        </p:nvSpPr>
        <p:spPr>
          <a:xfrm>
            <a:off x="3657600" y="4801731"/>
            <a:ext cx="36576000" cy="17238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US" sz="5600">
                <a:solidFill>
                  <a:srgbClr val="4B4B4B"/>
                </a:solidFill>
                <a:latin typeface="Bree Serif"/>
                <a:ea typeface="Bree Serif"/>
                <a:cs typeface="Bree Serif"/>
                <a:sym typeface="Bree Serif"/>
              </a:rPr>
              <a:t>Elisabeth</a:t>
            </a:r>
            <a:r>
              <a:rPr b="1" lang="en-US" sz="5600">
                <a:solidFill>
                  <a:srgbClr val="4B4B4B"/>
                </a:solidFill>
                <a:latin typeface="Bree Serif"/>
                <a:ea typeface="Bree Serif"/>
                <a:cs typeface="Bree Serif"/>
                <a:sym typeface="Bree Serif"/>
              </a:rPr>
              <a:t> Bond, Damian Rhodes, Ava Marks, Hibah Ganie</a:t>
            </a:r>
            <a:endParaRPr b="1" sz="5600">
              <a:solidFill>
                <a:srgbClr val="4B4B4B"/>
              </a:solidFill>
              <a:latin typeface="Bree Serif"/>
              <a:ea typeface="Bree Serif"/>
              <a:cs typeface="Bree Serif"/>
              <a:sym typeface="Bree Serif"/>
            </a:endParaRPr>
          </a:p>
          <a:p>
            <a:pPr indent="0" lvl="0" marL="0" marR="0" rtl="0" algn="ctr">
              <a:spcBef>
                <a:spcPts val="0"/>
              </a:spcBef>
              <a:spcAft>
                <a:spcPts val="0"/>
              </a:spcAft>
              <a:buNone/>
            </a:pPr>
            <a:r>
              <a:rPr lang="en-US" sz="5600">
                <a:solidFill>
                  <a:srgbClr val="4B4B4B"/>
                </a:solidFill>
                <a:latin typeface="Bree Serif"/>
                <a:ea typeface="Bree Serif"/>
                <a:cs typeface="Bree Serif"/>
                <a:sym typeface="Bree Serif"/>
              </a:rPr>
              <a:t>University of California Santa Barbara, Department of Geography</a:t>
            </a:r>
            <a:endParaRPr>
              <a:latin typeface="Bree Serif"/>
              <a:ea typeface="Bree Serif"/>
              <a:cs typeface="Bree Serif"/>
              <a:sym typeface="Bree Serif"/>
            </a:endParaRPr>
          </a:p>
        </p:txBody>
      </p:sp>
      <p:sp>
        <p:nvSpPr>
          <p:cNvPr id="96" name="Google Shape;96;p1"/>
          <p:cNvSpPr txBox="1"/>
          <p:nvPr/>
        </p:nvSpPr>
        <p:spPr>
          <a:xfrm>
            <a:off x="11521440" y="7578297"/>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Methodology</a:t>
            </a:r>
            <a:endParaRPr/>
          </a:p>
        </p:txBody>
      </p:sp>
      <p:sp>
        <p:nvSpPr>
          <p:cNvPr id="97" name="Google Shape;97;p1"/>
          <p:cNvSpPr txBox="1"/>
          <p:nvPr/>
        </p:nvSpPr>
        <p:spPr>
          <a:xfrm>
            <a:off x="22311361" y="7578297"/>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Results</a:t>
            </a:r>
            <a:endParaRPr/>
          </a:p>
        </p:txBody>
      </p:sp>
      <p:sp>
        <p:nvSpPr>
          <p:cNvPr id="98" name="Google Shape;98;p1"/>
          <p:cNvSpPr txBox="1"/>
          <p:nvPr/>
        </p:nvSpPr>
        <p:spPr>
          <a:xfrm>
            <a:off x="33101279" y="7578297"/>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Conclusion</a:t>
            </a:r>
            <a:endParaRPr/>
          </a:p>
        </p:txBody>
      </p:sp>
      <p:sp>
        <p:nvSpPr>
          <p:cNvPr id="99" name="Google Shape;99;p1"/>
          <p:cNvSpPr txBox="1"/>
          <p:nvPr/>
        </p:nvSpPr>
        <p:spPr>
          <a:xfrm>
            <a:off x="32994600" y="23032997"/>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3600">
                <a:solidFill>
                  <a:schemeClr val="lt1"/>
                </a:solidFill>
                <a:latin typeface="Bree Serif"/>
                <a:ea typeface="Bree Serif"/>
                <a:cs typeface="Bree Serif"/>
                <a:sym typeface="Bree Serif"/>
              </a:rPr>
              <a:t> Data </a:t>
            </a:r>
            <a:r>
              <a:rPr b="0" i="0" lang="en-US" sz="3600" u="none" cap="none" strike="noStrike">
                <a:solidFill>
                  <a:schemeClr val="lt1"/>
                </a:solidFill>
                <a:latin typeface="Bree Serif"/>
                <a:ea typeface="Bree Serif"/>
                <a:cs typeface="Bree Serif"/>
                <a:sym typeface="Bree Serif"/>
              </a:rPr>
              <a:t>Sources</a:t>
            </a:r>
            <a:endParaRPr/>
          </a:p>
        </p:txBody>
      </p:sp>
      <p:sp>
        <p:nvSpPr>
          <p:cNvPr id="100" name="Google Shape;100;p1"/>
          <p:cNvSpPr txBox="1"/>
          <p:nvPr/>
        </p:nvSpPr>
        <p:spPr>
          <a:xfrm>
            <a:off x="731525" y="8453725"/>
            <a:ext cx="10058400" cy="44136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lang="en-US" sz="2400">
                <a:solidFill>
                  <a:schemeClr val="dk1"/>
                </a:solidFill>
                <a:latin typeface="Open Sans"/>
                <a:ea typeface="Open Sans"/>
                <a:cs typeface="Open Sans"/>
                <a:sym typeface="Open Sans"/>
              </a:rPr>
              <a:t>As of 2021, there were 602 people living with HIV in LA County per 100,000 </a:t>
            </a:r>
            <a:r>
              <a:rPr lang="en-US" sz="2400">
                <a:solidFill>
                  <a:schemeClr val="dk1"/>
                </a:solidFill>
                <a:latin typeface="Open Sans"/>
                <a:ea typeface="Open Sans"/>
                <a:cs typeface="Open Sans"/>
                <a:sym typeface="Open Sans"/>
              </a:rPr>
              <a:t>people </a:t>
            </a:r>
            <a:r>
              <a:rPr lang="en-US" sz="2400">
                <a:solidFill>
                  <a:schemeClr val="dk1"/>
                </a:solidFill>
                <a:latin typeface="Open Sans"/>
                <a:ea typeface="Open Sans"/>
                <a:cs typeface="Open Sans"/>
                <a:sym typeface="Open Sans"/>
              </a:rPr>
              <a:t>compared to the national rate of 385 per 100,000 people. Because of this, LA County is in a position where they need more HIV focused healthcare; in this project we focus on  healthcare centers and clinics. </a:t>
            </a:r>
            <a:endParaRPr sz="2400">
              <a:solidFill>
                <a:schemeClr val="dk1"/>
              </a:solidFill>
              <a:latin typeface="Open Sans"/>
              <a:ea typeface="Open Sans"/>
              <a:cs typeface="Open Sans"/>
              <a:sym typeface="Open Sans"/>
            </a:endParaRPr>
          </a:p>
          <a:p>
            <a:pPr indent="0" lvl="0" marL="0" marR="0" rtl="0" algn="l">
              <a:lnSpc>
                <a:spcPct val="115000"/>
              </a:lnSpc>
              <a:spcBef>
                <a:spcPts val="1000"/>
              </a:spcBef>
              <a:spcAft>
                <a:spcPts val="1000"/>
              </a:spcAft>
              <a:buNone/>
            </a:pPr>
            <a:r>
              <a:rPr lang="en-US" sz="2400">
                <a:solidFill>
                  <a:schemeClr val="dk1"/>
                </a:solidFill>
                <a:latin typeface="Open Sans"/>
                <a:ea typeface="Open Sans"/>
                <a:cs typeface="Open Sans"/>
                <a:sym typeface="Open Sans"/>
              </a:rPr>
              <a:t>While HIV can infect anyone, certain groups are at higher risk of contraction. The most </a:t>
            </a:r>
            <a:r>
              <a:rPr lang="en-US" sz="2400">
                <a:solidFill>
                  <a:schemeClr val="dk1"/>
                </a:solidFill>
                <a:latin typeface="Open Sans"/>
                <a:ea typeface="Open Sans"/>
                <a:cs typeface="Open Sans"/>
                <a:sym typeface="Open Sans"/>
              </a:rPr>
              <a:t>vulnerable</a:t>
            </a:r>
            <a:r>
              <a:rPr lang="en-US" sz="2400">
                <a:solidFill>
                  <a:schemeClr val="dk1"/>
                </a:solidFill>
                <a:latin typeface="Open Sans"/>
                <a:ea typeface="Open Sans"/>
                <a:cs typeface="Open Sans"/>
                <a:sym typeface="Open Sans"/>
              </a:rPr>
              <a:t> </a:t>
            </a:r>
            <a:r>
              <a:rPr lang="en-US" sz="2400">
                <a:solidFill>
                  <a:schemeClr val="dk1"/>
                </a:solidFill>
                <a:latin typeface="Open Sans"/>
                <a:ea typeface="Open Sans"/>
                <a:cs typeface="Open Sans"/>
                <a:sym typeface="Open Sans"/>
              </a:rPr>
              <a:t>included namely</a:t>
            </a:r>
            <a:r>
              <a:rPr lang="en-US" sz="2400">
                <a:solidFill>
                  <a:schemeClr val="dk1"/>
                </a:solidFill>
                <a:latin typeface="Open Sans"/>
                <a:ea typeface="Open Sans"/>
                <a:cs typeface="Open Sans"/>
                <a:sym typeface="Open Sans"/>
              </a:rPr>
              <a:t>: minority racial status, low income, intravenous drug use, living in areas with high HIV </a:t>
            </a:r>
            <a:r>
              <a:rPr lang="en-US" sz="2400">
                <a:solidFill>
                  <a:schemeClr val="dk1"/>
                </a:solidFill>
                <a:latin typeface="Open Sans"/>
                <a:ea typeface="Open Sans"/>
                <a:cs typeface="Open Sans"/>
                <a:sym typeface="Open Sans"/>
              </a:rPr>
              <a:t>prevalence</a:t>
            </a:r>
            <a:r>
              <a:rPr lang="en-US" sz="2400">
                <a:solidFill>
                  <a:schemeClr val="dk1"/>
                </a:solidFill>
                <a:latin typeface="Open Sans"/>
                <a:ea typeface="Open Sans"/>
                <a:cs typeface="Open Sans"/>
                <a:sym typeface="Open Sans"/>
              </a:rPr>
              <a:t>, and MSM status (Male Having Sex with Males). This leads to our research question: </a:t>
            </a:r>
            <a:endParaRPr sz="2400">
              <a:solidFill>
                <a:schemeClr val="dk1"/>
              </a:solidFill>
              <a:latin typeface="Open Sans"/>
              <a:ea typeface="Open Sans"/>
              <a:cs typeface="Open Sans"/>
              <a:sym typeface="Open Sans"/>
            </a:endParaRPr>
          </a:p>
        </p:txBody>
      </p:sp>
      <p:sp>
        <p:nvSpPr>
          <p:cNvPr id="101" name="Google Shape;101;p1"/>
          <p:cNvSpPr txBox="1"/>
          <p:nvPr/>
        </p:nvSpPr>
        <p:spPr>
          <a:xfrm>
            <a:off x="11521440" y="8453735"/>
            <a:ext cx="10058400" cy="38604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lang="en-US" sz="2400">
                <a:latin typeface="Open Sans"/>
                <a:ea typeface="Open Sans"/>
                <a:cs typeface="Open Sans"/>
                <a:sym typeface="Open Sans"/>
              </a:rPr>
              <a:t>As shown in the workflow below, using a hexagon grid covering all of LA county, we used the Spatial Join tool with each of our input data layers to create a common spatial unit. From there, we created a scoring system for each layer with scores of 1-5. A score of 1 designated areas not indicative of our criteria (areas with low HIV rates for instance) and a score of 5 the opposite. Using these scores, we then applied our weighting scheme shown to the right and finally added together the weighted scores to reveal the areas within Los Angeles county that are most in need of a new HIV clinic.`</a:t>
            </a:r>
            <a:endParaRPr i="0" sz="2600" u="none" cap="none" strike="noStrike">
              <a:solidFill>
                <a:schemeClr val="dk1"/>
              </a:solidFill>
              <a:latin typeface="Bree Serif"/>
              <a:ea typeface="Bree Serif"/>
              <a:cs typeface="Bree Serif"/>
              <a:sym typeface="Bree Serif"/>
            </a:endParaRPr>
          </a:p>
        </p:txBody>
      </p:sp>
      <p:sp>
        <p:nvSpPr>
          <p:cNvPr id="102" name="Google Shape;102;p1"/>
          <p:cNvSpPr txBox="1"/>
          <p:nvPr/>
        </p:nvSpPr>
        <p:spPr>
          <a:xfrm>
            <a:off x="22311350" y="8453729"/>
            <a:ext cx="10058400" cy="5596500"/>
          </a:xfrm>
          <a:prstGeom prst="rect">
            <a:avLst/>
          </a:prstGeom>
          <a:noFill/>
          <a:ln>
            <a:noFill/>
          </a:ln>
        </p:spPr>
        <p:txBody>
          <a:bodyPr anchorCtr="0" anchor="t" bIns="45700" lIns="91425" spcFirstLastPara="1" rIns="91425" wrap="square" tIns="45700">
            <a:spAutoFit/>
          </a:bodyPr>
          <a:lstStyle/>
          <a:p>
            <a:pPr indent="-381000" lvl="0" marL="457200" rtl="0" algn="l">
              <a:lnSpc>
                <a:spcPct val="115000"/>
              </a:lnSpc>
              <a:spcBef>
                <a:spcPts val="0"/>
              </a:spcBef>
              <a:spcAft>
                <a:spcPts val="0"/>
              </a:spcAft>
              <a:buClr>
                <a:schemeClr val="dk1"/>
              </a:buClr>
              <a:buSzPts val="2400"/>
              <a:buFont typeface="Open Sans"/>
              <a:buChar char="●"/>
            </a:pPr>
            <a:r>
              <a:rPr lang="en-US" sz="2400">
                <a:solidFill>
                  <a:schemeClr val="dk1"/>
                </a:solidFill>
                <a:latin typeface="Open Sans"/>
                <a:ea typeface="Open Sans"/>
                <a:cs typeface="Open Sans"/>
                <a:sym typeface="Open Sans"/>
              </a:rPr>
              <a:t>One hexagon with the highest suitability score of 4.01/5.00</a:t>
            </a:r>
            <a:endParaRPr sz="2400">
              <a:solidFill>
                <a:schemeClr val="dk1"/>
              </a:solidFill>
              <a:latin typeface="Open Sans"/>
              <a:ea typeface="Open Sans"/>
              <a:cs typeface="Open Sans"/>
              <a:sym typeface="Open Sans"/>
            </a:endParaRPr>
          </a:p>
          <a:p>
            <a:pPr indent="-381000" lvl="1" marL="914400" rtl="0" algn="l">
              <a:lnSpc>
                <a:spcPct val="115000"/>
              </a:lnSpc>
              <a:spcBef>
                <a:spcPts val="0"/>
              </a:spcBef>
              <a:spcAft>
                <a:spcPts val="0"/>
              </a:spcAft>
              <a:buClr>
                <a:schemeClr val="dk1"/>
              </a:buClr>
              <a:buSzPts val="2400"/>
              <a:buFont typeface="Open Sans"/>
              <a:buChar char="○"/>
            </a:pPr>
            <a:r>
              <a:rPr lang="en-US" sz="2400">
                <a:solidFill>
                  <a:schemeClr val="dk1"/>
                </a:solidFill>
                <a:latin typeface="Open Sans"/>
                <a:ea typeface="Open Sans"/>
                <a:cs typeface="Open Sans"/>
                <a:sym typeface="Open Sans"/>
              </a:rPr>
              <a:t>Encompasses part of downtown LA and a portion of the Central Alameda neighborhood</a:t>
            </a:r>
            <a:endParaRPr sz="2400">
              <a:solidFill>
                <a:schemeClr val="dk1"/>
              </a:solidFill>
              <a:latin typeface="Open Sans"/>
              <a:ea typeface="Open Sans"/>
              <a:cs typeface="Open Sans"/>
              <a:sym typeface="Open Sans"/>
            </a:endParaRPr>
          </a:p>
          <a:p>
            <a:pPr indent="-381000" lvl="1" marL="914400" rtl="0" algn="l">
              <a:lnSpc>
                <a:spcPct val="115000"/>
              </a:lnSpc>
              <a:spcBef>
                <a:spcPts val="0"/>
              </a:spcBef>
              <a:spcAft>
                <a:spcPts val="0"/>
              </a:spcAft>
              <a:buClr>
                <a:schemeClr val="dk1"/>
              </a:buClr>
              <a:buSzPts val="2400"/>
              <a:buFont typeface="Open Sans"/>
              <a:buChar char="○"/>
            </a:pPr>
            <a:r>
              <a:rPr lang="en-US" sz="2400">
                <a:latin typeface="Open Sans"/>
                <a:ea typeface="Open Sans"/>
                <a:cs typeface="Open Sans"/>
                <a:sym typeface="Open Sans"/>
              </a:rPr>
              <a:t>Priority location for the establishment of a new HIV clinic</a:t>
            </a:r>
            <a:endParaRPr sz="2400">
              <a:latin typeface="Open Sans"/>
              <a:ea typeface="Open Sans"/>
              <a:cs typeface="Open Sans"/>
              <a:sym typeface="Open Sans"/>
            </a:endParaRPr>
          </a:p>
          <a:p>
            <a:pPr indent="-381000" lvl="1" marL="914400" rtl="0" algn="l">
              <a:lnSpc>
                <a:spcPct val="115000"/>
              </a:lnSpc>
              <a:spcBef>
                <a:spcPts val="0"/>
              </a:spcBef>
              <a:spcAft>
                <a:spcPts val="0"/>
              </a:spcAft>
              <a:buClr>
                <a:schemeClr val="dk1"/>
              </a:buClr>
              <a:buSzPts val="2400"/>
              <a:buFont typeface="Open Sans"/>
              <a:buChar char="○"/>
            </a:pPr>
            <a:r>
              <a:rPr lang="en-US" sz="2400">
                <a:solidFill>
                  <a:schemeClr val="dk1"/>
                </a:solidFill>
                <a:latin typeface="Open Sans"/>
                <a:ea typeface="Open Sans"/>
                <a:cs typeface="Open Sans"/>
                <a:sym typeface="Open Sans"/>
              </a:rPr>
              <a:t>Part of a general cluster of hexagons with high scores</a:t>
            </a:r>
            <a:endParaRPr sz="24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400">
              <a:latin typeface="Open Sans"/>
              <a:ea typeface="Open Sans"/>
              <a:cs typeface="Open Sans"/>
              <a:sym typeface="Open Sans"/>
            </a:endParaRPr>
          </a:p>
          <a:p>
            <a:pPr indent="0" lvl="0" marL="0" marR="0" rtl="0" algn="l">
              <a:spcBef>
                <a:spcPts val="0"/>
              </a:spcBef>
              <a:spcAft>
                <a:spcPts val="0"/>
              </a:spcAft>
              <a:buNone/>
            </a:pPr>
            <a:r>
              <a:t/>
            </a:r>
            <a:endParaRPr sz="2400"/>
          </a:p>
          <a:p>
            <a:pPr indent="0" lvl="0" marL="0" marR="0" rtl="0" algn="l">
              <a:spcBef>
                <a:spcPts val="0"/>
              </a:spcBef>
              <a:spcAft>
                <a:spcPts val="0"/>
              </a:spcAft>
              <a:buNone/>
            </a:pPr>
            <a:r>
              <a:t/>
            </a:r>
            <a:endParaRPr b="0" i="0" sz="2400" u="none" cap="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0" i="0" sz="2400" u="none" cap="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0" i="0" sz="2400" u="none" cap="none" strike="noStrike">
              <a:solidFill>
                <a:srgbClr val="000000"/>
              </a:solidFill>
              <a:latin typeface="Arial"/>
              <a:ea typeface="Arial"/>
              <a:cs typeface="Arial"/>
              <a:sym typeface="Arial"/>
            </a:endParaRPr>
          </a:p>
          <a:p>
            <a:pPr indent="0" lvl="0" marL="0" marR="0" rtl="0" algn="l">
              <a:spcBef>
                <a:spcPts val="0"/>
              </a:spcBef>
              <a:spcAft>
                <a:spcPts val="0"/>
              </a:spcAft>
              <a:buNone/>
            </a:pPr>
            <a:r>
              <a:t/>
            </a:r>
            <a:endParaRPr b="0" i="0" sz="2400" u="none" cap="none" strike="noStrike">
              <a:solidFill>
                <a:srgbClr val="000000"/>
              </a:solidFill>
              <a:latin typeface="Arial"/>
              <a:ea typeface="Arial"/>
              <a:cs typeface="Arial"/>
              <a:sym typeface="Arial"/>
            </a:endParaRPr>
          </a:p>
          <a:p>
            <a:pPr indent="0" lvl="0" marL="0" marR="0" rtl="0" algn="l">
              <a:spcBef>
                <a:spcPts val="0"/>
              </a:spcBef>
              <a:spcAft>
                <a:spcPts val="0"/>
              </a:spcAft>
              <a:buNone/>
            </a:pPr>
            <a:r>
              <a:rPr b="0" i="0" lang="en-US" sz="2400" u="none" cap="none" strike="noStrike">
                <a:solidFill>
                  <a:srgbClr val="000000"/>
                </a:solidFill>
                <a:latin typeface="Arial"/>
                <a:ea typeface="Arial"/>
                <a:cs typeface="Arial"/>
                <a:sym typeface="Arial"/>
              </a:rPr>
              <a:t>                          </a:t>
            </a:r>
            <a:endParaRPr b="0" i="0" sz="2400" u="none" cap="none" strike="noStrike">
              <a:solidFill>
                <a:srgbClr val="000000"/>
              </a:solidFill>
              <a:latin typeface="Lato"/>
              <a:ea typeface="Lato"/>
              <a:cs typeface="Lato"/>
              <a:sym typeface="Lato"/>
            </a:endParaRPr>
          </a:p>
          <a:p>
            <a:pPr indent="0" lvl="0" marL="0" marR="0" rtl="0" algn="l">
              <a:spcBef>
                <a:spcPts val="0"/>
              </a:spcBef>
              <a:spcAft>
                <a:spcPts val="0"/>
              </a:spcAft>
              <a:buNone/>
            </a:pPr>
            <a:br>
              <a:rPr b="0" i="0" lang="en-US" sz="2400" u="none" cap="none" strike="noStrike">
                <a:solidFill>
                  <a:schemeClr val="dk1"/>
                </a:solidFill>
                <a:latin typeface="Arial"/>
                <a:ea typeface="Arial"/>
                <a:cs typeface="Arial"/>
                <a:sym typeface="Arial"/>
              </a:rPr>
            </a:br>
            <a:endParaRPr b="0" i="0" sz="2400" u="none" cap="none" strike="noStrike">
              <a:solidFill>
                <a:schemeClr val="dk1"/>
              </a:solidFill>
              <a:latin typeface="Open Sans"/>
              <a:ea typeface="Open Sans"/>
              <a:cs typeface="Open Sans"/>
              <a:sym typeface="Open Sans"/>
            </a:endParaRPr>
          </a:p>
        </p:txBody>
      </p:sp>
      <p:sp>
        <p:nvSpPr>
          <p:cNvPr id="103" name="Google Shape;103;p1"/>
          <p:cNvSpPr txBox="1"/>
          <p:nvPr/>
        </p:nvSpPr>
        <p:spPr>
          <a:xfrm>
            <a:off x="33101275" y="8453728"/>
            <a:ext cx="10058400" cy="111369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1000"/>
              </a:spcBef>
              <a:spcAft>
                <a:spcPts val="0"/>
              </a:spcAft>
              <a:buNone/>
            </a:pPr>
            <a:r>
              <a:rPr lang="en-US" sz="2400">
                <a:solidFill>
                  <a:schemeClr val="dk1"/>
                </a:solidFill>
                <a:latin typeface="Open Sans"/>
                <a:ea typeface="Open Sans"/>
                <a:cs typeface="Open Sans"/>
                <a:sym typeface="Open Sans"/>
              </a:rPr>
              <a:t>After conducting a comprehensive suitability analysis based on six spatial criteria—income, HIV rates, current HIV clinics, race, MSM’s, and intravenous drug use—we have successfully identified the most suitable area for a new HIV clinic in Los Angeles County. Utilizing a weighted hexagon grid approach, we pinpointed a specific hexagon with the highest vulnerability score. This area, situated within the downtown LA area, encapsulates the most vulnerable populations in need of HIV healthcare services. Our analysis emphasizes the urgent need to establish a new clinic in this location to address the existing healthcare disparities and cater to the specific needs of at-risk communities. By strategically pinpointing the area with the highest vulnerability, we aim to contribute to the enhancement of HIV/AIDS healthcare accessibility and provision in Los Angeles County.</a:t>
            </a:r>
            <a:endParaRPr sz="2400">
              <a:solidFill>
                <a:schemeClr val="dk1"/>
              </a:solidFill>
              <a:latin typeface="Open Sans"/>
              <a:ea typeface="Open Sans"/>
              <a:cs typeface="Open Sans"/>
              <a:sym typeface="Open Sans"/>
            </a:endParaRPr>
          </a:p>
          <a:p>
            <a:pPr indent="0" lvl="0" marL="0" marR="0" rtl="0" algn="l">
              <a:lnSpc>
                <a:spcPct val="115000"/>
              </a:lnSpc>
              <a:spcBef>
                <a:spcPts val="1000"/>
              </a:spcBef>
              <a:spcAft>
                <a:spcPts val="0"/>
              </a:spcAft>
              <a:buNone/>
            </a:pPr>
            <a:r>
              <a:rPr lang="en-US" sz="2400">
                <a:solidFill>
                  <a:schemeClr val="dk1"/>
                </a:solidFill>
                <a:latin typeface="Open Sans"/>
                <a:ea typeface="Open Sans"/>
                <a:cs typeface="Open Sans"/>
                <a:sym typeface="Open Sans"/>
              </a:rPr>
              <a:t>Because our approach identified a generalized area of high vulnerability, further analysis could look at identifying a specific building suitable for use as a HIV </a:t>
            </a:r>
            <a:r>
              <a:rPr lang="en-US" sz="2400">
                <a:solidFill>
                  <a:schemeClr val="dk1"/>
                </a:solidFill>
                <a:latin typeface="Open Sans"/>
                <a:ea typeface="Open Sans"/>
                <a:cs typeface="Open Sans"/>
                <a:sym typeface="Open Sans"/>
              </a:rPr>
              <a:t>clinic using criteria such as zoning, vacancy, proximity to other amenities, etc.</a:t>
            </a:r>
            <a:r>
              <a:rPr lang="en-US" sz="2400">
                <a:solidFill>
                  <a:schemeClr val="dk1"/>
                </a:solidFill>
                <a:latin typeface="Open Sans"/>
                <a:ea typeface="Open Sans"/>
                <a:cs typeface="Open Sans"/>
                <a:sym typeface="Open Sans"/>
              </a:rPr>
              <a:t> </a:t>
            </a:r>
            <a:r>
              <a:rPr lang="en-US" sz="2400">
                <a:solidFill>
                  <a:schemeClr val="dk1"/>
                </a:solidFill>
                <a:latin typeface="Open Sans"/>
                <a:ea typeface="Open Sans"/>
                <a:cs typeface="Open Sans"/>
                <a:sym typeface="Open Sans"/>
              </a:rPr>
              <a:t> </a:t>
            </a:r>
            <a:endParaRPr sz="24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4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Font typeface="Arial"/>
              <a:buNone/>
            </a:pPr>
            <a:r>
              <a:t/>
            </a:r>
            <a:endParaRPr sz="2400">
              <a:solidFill>
                <a:schemeClr val="dk1"/>
              </a:solidFill>
            </a:endParaRPr>
          </a:p>
          <a:p>
            <a:pPr indent="0" lvl="0" marL="0" rtl="0" algn="l">
              <a:spcBef>
                <a:spcPts val="0"/>
              </a:spcBef>
              <a:spcAft>
                <a:spcPts val="0"/>
              </a:spcAft>
              <a:buClr>
                <a:schemeClr val="dk1"/>
              </a:buClr>
              <a:buFont typeface="Arial"/>
              <a:buNone/>
            </a:pPr>
            <a:r>
              <a:t/>
            </a:r>
            <a:endParaRPr sz="2400">
              <a:solidFill>
                <a:schemeClr val="dk1"/>
              </a:solidFill>
            </a:endParaRPr>
          </a:p>
          <a:p>
            <a:pPr indent="0" lvl="0" marL="0" rtl="0" algn="l">
              <a:spcBef>
                <a:spcPts val="0"/>
              </a:spcBef>
              <a:spcAft>
                <a:spcPts val="0"/>
              </a:spcAft>
              <a:buClr>
                <a:schemeClr val="dk1"/>
              </a:buClr>
              <a:buFont typeface="Arial"/>
              <a:buNone/>
            </a:pPr>
            <a:r>
              <a:t/>
            </a:r>
            <a:endParaRPr sz="2400">
              <a:solidFill>
                <a:schemeClr val="dk1"/>
              </a:solidFill>
            </a:endParaRPr>
          </a:p>
          <a:p>
            <a:pPr indent="0" lvl="0" marL="0" rtl="0" algn="l">
              <a:spcBef>
                <a:spcPts val="0"/>
              </a:spcBef>
              <a:spcAft>
                <a:spcPts val="0"/>
              </a:spcAft>
              <a:buClr>
                <a:schemeClr val="dk1"/>
              </a:buClr>
              <a:buFont typeface="Arial"/>
              <a:buNone/>
            </a:pPr>
            <a:r>
              <a:t/>
            </a:r>
            <a:endParaRPr sz="2400">
              <a:solidFill>
                <a:schemeClr val="dk1"/>
              </a:solidFill>
            </a:endParaRPr>
          </a:p>
          <a:p>
            <a:pPr indent="0" lvl="0" marL="0" rtl="0" algn="l">
              <a:spcBef>
                <a:spcPts val="0"/>
              </a:spcBef>
              <a:spcAft>
                <a:spcPts val="0"/>
              </a:spcAft>
              <a:buClr>
                <a:schemeClr val="dk1"/>
              </a:buClr>
              <a:buFont typeface="Arial"/>
              <a:buNone/>
            </a:pPr>
            <a:r>
              <a:t/>
            </a:r>
            <a:endParaRPr sz="2400">
              <a:solidFill>
                <a:schemeClr val="dk1"/>
              </a:solidFill>
            </a:endParaRPr>
          </a:p>
          <a:p>
            <a:pPr indent="0" lvl="0" marL="0" rtl="0" algn="l">
              <a:spcBef>
                <a:spcPts val="0"/>
              </a:spcBef>
              <a:spcAft>
                <a:spcPts val="0"/>
              </a:spcAft>
              <a:buClr>
                <a:schemeClr val="dk1"/>
              </a:buClr>
              <a:buFont typeface="Arial"/>
              <a:buNone/>
            </a:pPr>
            <a:r>
              <a:rPr lang="en-US" sz="2400">
                <a:solidFill>
                  <a:schemeClr val="dk1"/>
                </a:solidFill>
              </a:rPr>
              <a:t>                          </a:t>
            </a:r>
            <a:endParaRPr sz="2400">
              <a:solidFill>
                <a:schemeClr val="dk1"/>
              </a:solidFill>
              <a:latin typeface="Lato"/>
              <a:ea typeface="Lato"/>
              <a:cs typeface="Lato"/>
              <a:sym typeface="Lato"/>
            </a:endParaRPr>
          </a:p>
          <a:p>
            <a:pPr indent="0" lvl="0" marL="0" rtl="0" algn="l">
              <a:spcBef>
                <a:spcPts val="0"/>
              </a:spcBef>
              <a:spcAft>
                <a:spcPts val="0"/>
              </a:spcAft>
              <a:buClr>
                <a:schemeClr val="dk1"/>
              </a:buClr>
              <a:buFont typeface="Arial"/>
              <a:buNone/>
            </a:pPr>
            <a:br>
              <a:rPr lang="en-US" sz="2400">
                <a:solidFill>
                  <a:schemeClr val="dk1"/>
                </a:solidFill>
              </a:rPr>
            </a:br>
            <a:endParaRPr sz="24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None/>
            </a:pPr>
            <a:r>
              <a:t/>
            </a:r>
            <a:endParaRPr sz="2400">
              <a:solidFill>
                <a:schemeClr val="dk1"/>
              </a:solidFill>
              <a:latin typeface="Open Sans"/>
              <a:ea typeface="Open Sans"/>
              <a:cs typeface="Open Sans"/>
              <a:sym typeface="Open Sans"/>
            </a:endParaRPr>
          </a:p>
        </p:txBody>
      </p:sp>
      <p:sp>
        <p:nvSpPr>
          <p:cNvPr id="104" name="Google Shape;104;p1"/>
          <p:cNvSpPr txBox="1"/>
          <p:nvPr/>
        </p:nvSpPr>
        <p:spPr>
          <a:xfrm>
            <a:off x="632525" y="20649963"/>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Data</a:t>
            </a:r>
            <a:endParaRPr/>
          </a:p>
        </p:txBody>
      </p:sp>
      <p:sp>
        <p:nvSpPr>
          <p:cNvPr id="105" name="Google Shape;105;p1"/>
          <p:cNvSpPr txBox="1"/>
          <p:nvPr/>
        </p:nvSpPr>
        <p:spPr>
          <a:xfrm>
            <a:off x="731525" y="21575701"/>
            <a:ext cx="10058400" cy="119823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000"/>
              </a:spcBef>
              <a:spcAft>
                <a:spcPts val="0"/>
              </a:spcAft>
              <a:buNone/>
            </a:pPr>
            <a:r>
              <a:rPr lang="en-US" sz="2400" u="sng">
                <a:solidFill>
                  <a:schemeClr val="dk1"/>
                </a:solidFill>
                <a:latin typeface="Bree Serif"/>
                <a:ea typeface="Bree Serif"/>
                <a:cs typeface="Bree Serif"/>
                <a:sym typeface="Bree Serif"/>
              </a:rPr>
              <a:t>HIV Clinics Point Layer:</a:t>
            </a:r>
            <a:r>
              <a:rPr lang="en-US" sz="2400">
                <a:solidFill>
                  <a:schemeClr val="dk1"/>
                </a:solidFill>
                <a:latin typeface="Open Sans"/>
                <a:ea typeface="Open Sans"/>
                <a:cs typeface="Open Sans"/>
                <a:sym typeface="Open Sans"/>
              </a:rPr>
              <a:t> Manually created point layer using </a:t>
            </a:r>
            <a:r>
              <a:rPr lang="en-US" sz="2400">
                <a:solidFill>
                  <a:schemeClr val="dk1"/>
                </a:solidFill>
                <a:latin typeface="Open Sans"/>
                <a:ea typeface="Open Sans"/>
                <a:cs typeface="Open Sans"/>
                <a:sym typeface="Open Sans"/>
              </a:rPr>
              <a:t>the addresses of </a:t>
            </a:r>
            <a:r>
              <a:rPr lang="en-US" sz="2400">
                <a:solidFill>
                  <a:schemeClr val="dk1"/>
                </a:solidFill>
                <a:latin typeface="Open Sans"/>
                <a:ea typeface="Open Sans"/>
                <a:cs typeface="Open Sans"/>
                <a:sym typeface="Open Sans"/>
              </a:rPr>
              <a:t>existing HIV healthcare clinics. We defined existing HIV clinics using the locations listed on the LA County of Public health Department’s website. </a:t>
            </a:r>
            <a:r>
              <a:rPr lang="en-US" sz="2400">
                <a:solidFill>
                  <a:schemeClr val="dk1"/>
                </a:solidFill>
                <a:latin typeface="Open Sans"/>
                <a:ea typeface="Open Sans"/>
                <a:cs typeface="Open Sans"/>
                <a:sym typeface="Open Sans"/>
              </a:rPr>
              <a:t>We’re looking to service areas far away from existing clinics.</a:t>
            </a:r>
            <a:endParaRPr sz="2400">
              <a:solidFill>
                <a:schemeClr val="dk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rPr lang="en-US" sz="2400" u="sng">
                <a:solidFill>
                  <a:schemeClr val="dk1"/>
                </a:solidFill>
                <a:latin typeface="Bree Serif"/>
                <a:ea typeface="Bree Serif"/>
                <a:cs typeface="Bree Serif"/>
                <a:sym typeface="Bree Serif"/>
              </a:rPr>
              <a:t>HIV Rates Layer:</a:t>
            </a:r>
            <a:r>
              <a:rPr lang="en-US" sz="2400">
                <a:solidFill>
                  <a:schemeClr val="dk1"/>
                </a:solidFill>
                <a:latin typeface="Bree Serif"/>
                <a:ea typeface="Bree Serif"/>
                <a:cs typeface="Bree Serif"/>
                <a:sym typeface="Bree Serif"/>
              </a:rPr>
              <a:t> </a:t>
            </a:r>
            <a:r>
              <a:rPr lang="en-US" sz="2400">
                <a:solidFill>
                  <a:schemeClr val="dk1"/>
                </a:solidFill>
                <a:latin typeface="Open Sans"/>
                <a:ea typeface="Open Sans"/>
                <a:cs typeface="Open Sans"/>
                <a:sym typeface="Open Sans"/>
              </a:rPr>
              <a:t>The HIV rate for each zip code in LA County given by the number of cases per 100,000 people. Provided by LA County Public Health. </a:t>
            </a:r>
            <a:r>
              <a:rPr lang="en-US" sz="2400">
                <a:solidFill>
                  <a:schemeClr val="dk1"/>
                </a:solidFill>
                <a:latin typeface="Open Sans"/>
                <a:ea typeface="Open Sans"/>
                <a:cs typeface="Open Sans"/>
                <a:sym typeface="Open Sans"/>
              </a:rPr>
              <a:t>We’re looking to service areas with high HIV rates.</a:t>
            </a:r>
            <a:endParaRPr sz="2400">
              <a:solidFill>
                <a:schemeClr val="dk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rPr lang="en-US" sz="2400" u="sng">
                <a:solidFill>
                  <a:schemeClr val="dk1"/>
                </a:solidFill>
                <a:latin typeface="Bree Serif"/>
                <a:ea typeface="Bree Serif"/>
                <a:cs typeface="Bree Serif"/>
                <a:sym typeface="Bree Serif"/>
              </a:rPr>
              <a:t>Income Layer:</a:t>
            </a:r>
            <a:r>
              <a:rPr lang="en-US" sz="2400">
                <a:solidFill>
                  <a:schemeClr val="dk1"/>
                </a:solidFill>
                <a:latin typeface="Open Sans"/>
                <a:ea typeface="Open Sans"/>
                <a:cs typeface="Open Sans"/>
                <a:sym typeface="Open Sans"/>
              </a:rPr>
              <a:t> The median household income for each census tract in LA County as provided by the LA County Geoportal. </a:t>
            </a:r>
            <a:r>
              <a:rPr lang="en-US" sz="2400">
                <a:solidFill>
                  <a:schemeClr val="dk1"/>
                </a:solidFill>
                <a:latin typeface="Open Sans"/>
                <a:ea typeface="Open Sans"/>
                <a:cs typeface="Open Sans"/>
                <a:sym typeface="Open Sans"/>
              </a:rPr>
              <a:t>We’re looking to service areas with low median household income.</a:t>
            </a:r>
            <a:endParaRPr sz="2400">
              <a:solidFill>
                <a:schemeClr val="dk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rPr lang="en-US" sz="2400" u="sng">
                <a:solidFill>
                  <a:schemeClr val="dk1"/>
                </a:solidFill>
                <a:latin typeface="Bree Serif"/>
                <a:ea typeface="Bree Serif"/>
                <a:cs typeface="Bree Serif"/>
                <a:sym typeface="Bree Serif"/>
              </a:rPr>
              <a:t>Race Layer:</a:t>
            </a:r>
            <a:r>
              <a:rPr lang="en-US" sz="2400">
                <a:solidFill>
                  <a:schemeClr val="dk1"/>
                </a:solidFill>
                <a:latin typeface="Open Sans"/>
                <a:ea typeface="Open Sans"/>
                <a:cs typeface="Open Sans"/>
                <a:sym typeface="Open Sans"/>
              </a:rPr>
              <a:t> Percent non-Hispanic White for each census tract in LA County as provided by ArcGIS Online using census data. We’re looking to service areas with low rates of non-Hispanic Whites.</a:t>
            </a:r>
            <a:endParaRPr sz="2400">
              <a:solidFill>
                <a:schemeClr val="dk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rPr lang="en-US" sz="2400" u="sng">
                <a:solidFill>
                  <a:schemeClr val="dk1"/>
                </a:solidFill>
                <a:latin typeface="Bree Serif"/>
                <a:ea typeface="Bree Serif"/>
                <a:cs typeface="Bree Serif"/>
                <a:sym typeface="Bree Serif"/>
              </a:rPr>
              <a:t>Narcotics Crimes Layer:</a:t>
            </a:r>
            <a:r>
              <a:rPr lang="en-US" sz="2400">
                <a:solidFill>
                  <a:schemeClr val="dk1"/>
                </a:solidFill>
                <a:latin typeface="Bree Serif"/>
                <a:ea typeface="Bree Serif"/>
                <a:cs typeface="Bree Serif"/>
                <a:sym typeface="Bree Serif"/>
              </a:rPr>
              <a:t> </a:t>
            </a:r>
            <a:r>
              <a:rPr lang="en-US" sz="2400">
                <a:solidFill>
                  <a:schemeClr val="dk1"/>
                </a:solidFill>
                <a:latin typeface="Open Sans"/>
                <a:ea typeface="Open Sans"/>
                <a:cs typeface="Open Sans"/>
                <a:sym typeface="Open Sans"/>
              </a:rPr>
              <a:t> Point locations for the locations of d</a:t>
            </a:r>
            <a:r>
              <a:rPr lang="en-US" sz="2400">
                <a:solidFill>
                  <a:schemeClr val="dk1"/>
                </a:solidFill>
                <a:latin typeface="Open Sans"/>
                <a:ea typeface="Open Sans"/>
                <a:cs typeface="Open Sans"/>
                <a:sym typeface="Open Sans"/>
              </a:rPr>
              <a:t>rug-related crimes arrests as provided by the LA County Sheriff's Department. We’re using drug-related crimes as a proxy for intravenous drug use and as such, we’re looking to service areas with high rates of drug-related crimes. </a:t>
            </a:r>
            <a:endParaRPr sz="2400">
              <a:solidFill>
                <a:schemeClr val="dk1"/>
              </a:solidFill>
              <a:latin typeface="Open Sans"/>
              <a:ea typeface="Open Sans"/>
              <a:cs typeface="Open Sans"/>
              <a:sym typeface="Open Sans"/>
            </a:endParaRPr>
          </a:p>
          <a:p>
            <a:pPr indent="0" lvl="0" marL="0" rtl="0" algn="l">
              <a:lnSpc>
                <a:spcPct val="115000"/>
              </a:lnSpc>
              <a:spcBef>
                <a:spcPts val="1000"/>
              </a:spcBef>
              <a:spcAft>
                <a:spcPts val="0"/>
              </a:spcAft>
              <a:buClr>
                <a:schemeClr val="dk1"/>
              </a:buClr>
              <a:buSzPts val="1100"/>
              <a:buFont typeface="Arial"/>
              <a:buNone/>
            </a:pPr>
            <a:r>
              <a:rPr lang="en-US" sz="2400" u="sng">
                <a:solidFill>
                  <a:schemeClr val="dk1"/>
                </a:solidFill>
                <a:latin typeface="Bree Serif"/>
                <a:ea typeface="Bree Serif"/>
                <a:cs typeface="Bree Serif"/>
                <a:sym typeface="Bree Serif"/>
              </a:rPr>
              <a:t>MSM’s Layer:</a:t>
            </a:r>
            <a:r>
              <a:rPr lang="en-US" sz="2400">
                <a:solidFill>
                  <a:schemeClr val="dk1"/>
                </a:solidFill>
                <a:latin typeface="Open Sans"/>
                <a:ea typeface="Open Sans"/>
                <a:cs typeface="Open Sans"/>
                <a:sym typeface="Open Sans"/>
              </a:rPr>
              <a:t> Total number of HIV cases by MSM transmission for each LA County Service Planning Area as provided by the LA County Public Health Department. </a:t>
            </a:r>
            <a:r>
              <a:rPr lang="en-US" sz="2400">
                <a:solidFill>
                  <a:schemeClr val="dk1"/>
                </a:solidFill>
                <a:latin typeface="Open Sans"/>
                <a:ea typeface="Open Sans"/>
                <a:cs typeface="Open Sans"/>
                <a:sym typeface="Open Sans"/>
              </a:rPr>
              <a:t>We’re looking to service areas with high amounts of these cases.</a:t>
            </a:r>
            <a:endParaRPr sz="24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400">
              <a:solidFill>
                <a:schemeClr val="dk1"/>
              </a:solidFill>
              <a:latin typeface="Bree Serif"/>
              <a:ea typeface="Bree Serif"/>
              <a:cs typeface="Bree Serif"/>
              <a:sym typeface="Bree Serif"/>
            </a:endParaRPr>
          </a:p>
          <a:p>
            <a:pPr indent="0" lvl="0" marL="0" marR="0" rtl="0" algn="l">
              <a:spcBef>
                <a:spcPts val="0"/>
              </a:spcBef>
              <a:spcAft>
                <a:spcPts val="0"/>
              </a:spcAft>
              <a:buNone/>
            </a:pPr>
            <a:r>
              <a:t/>
            </a:r>
            <a:endParaRPr sz="2400">
              <a:solidFill>
                <a:schemeClr val="dk1"/>
              </a:solidFill>
              <a:latin typeface="Open Sans"/>
              <a:ea typeface="Open Sans"/>
              <a:cs typeface="Open Sans"/>
              <a:sym typeface="Open Sans"/>
            </a:endParaRPr>
          </a:p>
          <a:p>
            <a:pPr indent="0" lvl="0" marL="0" marR="0" rtl="0" algn="l">
              <a:spcBef>
                <a:spcPts val="0"/>
              </a:spcBef>
              <a:spcAft>
                <a:spcPts val="0"/>
              </a:spcAft>
              <a:buNone/>
            </a:pPr>
            <a:r>
              <a:t/>
            </a:r>
            <a:endParaRPr b="0" i="0" sz="2400" u="none" cap="none" strike="noStrike">
              <a:solidFill>
                <a:schemeClr val="dk1"/>
              </a:solidFill>
              <a:latin typeface="Open Sans"/>
              <a:ea typeface="Open Sans"/>
              <a:cs typeface="Open Sans"/>
              <a:sym typeface="Open Sans"/>
            </a:endParaRPr>
          </a:p>
          <a:p>
            <a:pPr indent="0" lvl="0" marL="0" marR="0" rtl="0" algn="l">
              <a:spcBef>
                <a:spcPts val="0"/>
              </a:spcBef>
              <a:spcAft>
                <a:spcPts val="0"/>
              </a:spcAft>
              <a:buNone/>
            </a:pPr>
            <a:r>
              <a:t/>
            </a:r>
            <a:endParaRPr b="0" i="0" sz="2400" u="none" cap="none" strike="noStrike">
              <a:solidFill>
                <a:schemeClr val="dk1"/>
              </a:solidFill>
              <a:latin typeface="Open Sans"/>
              <a:ea typeface="Open Sans"/>
              <a:cs typeface="Open Sans"/>
              <a:sym typeface="Open Sans"/>
            </a:endParaRPr>
          </a:p>
        </p:txBody>
      </p:sp>
      <p:sp>
        <p:nvSpPr>
          <p:cNvPr id="106" name="Google Shape;106;p1"/>
          <p:cNvSpPr txBox="1"/>
          <p:nvPr/>
        </p:nvSpPr>
        <p:spPr>
          <a:xfrm>
            <a:off x="33101279" y="27972290"/>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lang="en-US" sz="3600">
                <a:solidFill>
                  <a:schemeClr val="lt1"/>
                </a:solidFill>
                <a:latin typeface="Bree Serif"/>
                <a:ea typeface="Bree Serif"/>
                <a:cs typeface="Bree Serif"/>
                <a:sym typeface="Bree Serif"/>
              </a:rPr>
              <a:t>References</a:t>
            </a:r>
            <a:endParaRPr/>
          </a:p>
        </p:txBody>
      </p:sp>
      <p:sp>
        <p:nvSpPr>
          <p:cNvPr id="107" name="Google Shape;107;p1"/>
          <p:cNvSpPr txBox="1"/>
          <p:nvPr/>
        </p:nvSpPr>
        <p:spPr>
          <a:xfrm>
            <a:off x="33101282" y="31851600"/>
            <a:ext cx="10058400" cy="831000"/>
          </a:xfrm>
          <a:prstGeom prst="rect">
            <a:avLst/>
          </a:prstGeom>
          <a:noFill/>
          <a:ln>
            <a:noFill/>
          </a:ln>
        </p:spPr>
        <p:txBody>
          <a:bodyPr anchorCtr="0" anchor="t" bIns="45700" lIns="91400" spcFirstLastPara="1" rIns="91400" wrap="square" tIns="45700">
            <a:spAutoFit/>
          </a:bodyPr>
          <a:lstStyle/>
          <a:p>
            <a:pPr indent="0" lvl="0" marL="0" marR="0" rtl="0" algn="l">
              <a:spcBef>
                <a:spcPts val="0"/>
              </a:spcBef>
              <a:spcAft>
                <a:spcPts val="0"/>
              </a:spcAft>
              <a:buNone/>
            </a:pPr>
            <a:r>
              <a:rPr lang="en-US" sz="2400">
                <a:solidFill>
                  <a:schemeClr val="dk1"/>
                </a:solidFill>
                <a:latin typeface="Open Sans"/>
                <a:ea typeface="Open Sans"/>
                <a:cs typeface="Open Sans"/>
                <a:sym typeface="Open Sans"/>
              </a:rPr>
              <a:t>Many thanks to Dr. Peter Kedron and TAs, Danial Alizadeh, Sophia Kaloper and Yuyan Che for their guidance. </a:t>
            </a:r>
            <a:endParaRPr sz="2400">
              <a:solidFill>
                <a:schemeClr val="dk1"/>
              </a:solidFill>
              <a:latin typeface="Open Sans"/>
              <a:ea typeface="Open Sans"/>
              <a:cs typeface="Open Sans"/>
              <a:sym typeface="Open Sans"/>
            </a:endParaRPr>
          </a:p>
        </p:txBody>
      </p:sp>
      <p:pic>
        <p:nvPicPr>
          <p:cNvPr id="108" name="Google Shape;108;p1"/>
          <p:cNvPicPr preferRelativeResize="0"/>
          <p:nvPr/>
        </p:nvPicPr>
        <p:blipFill rotWithShape="1">
          <a:blip r:embed="rId3">
            <a:alphaModFix/>
          </a:blip>
          <a:srcRect b="0" l="0" r="0" t="0"/>
          <a:stretch/>
        </p:blipFill>
        <p:spPr>
          <a:xfrm>
            <a:off x="36553475" y="926056"/>
            <a:ext cx="5382463" cy="5382425"/>
          </a:xfrm>
          <a:prstGeom prst="rect">
            <a:avLst/>
          </a:prstGeom>
          <a:noFill/>
          <a:ln>
            <a:noFill/>
          </a:ln>
        </p:spPr>
      </p:pic>
      <p:pic>
        <p:nvPicPr>
          <p:cNvPr id="109" name="Google Shape;109;p1"/>
          <p:cNvPicPr preferRelativeResize="0"/>
          <p:nvPr/>
        </p:nvPicPr>
        <p:blipFill rotWithShape="1">
          <a:blip r:embed="rId4">
            <a:alphaModFix/>
          </a:blip>
          <a:srcRect b="59060" l="0" r="0" t="0"/>
          <a:stretch/>
        </p:blipFill>
        <p:spPr>
          <a:xfrm>
            <a:off x="731525" y="2743212"/>
            <a:ext cx="7979124" cy="1005750"/>
          </a:xfrm>
          <a:prstGeom prst="rect">
            <a:avLst/>
          </a:prstGeom>
          <a:noFill/>
          <a:ln>
            <a:noFill/>
          </a:ln>
        </p:spPr>
      </p:pic>
      <p:pic>
        <p:nvPicPr>
          <p:cNvPr id="110" name="Google Shape;110;p1"/>
          <p:cNvPicPr preferRelativeResize="0"/>
          <p:nvPr/>
        </p:nvPicPr>
        <p:blipFill rotWithShape="1">
          <a:blip r:embed="rId4">
            <a:alphaModFix/>
          </a:blip>
          <a:srcRect b="-5296" l="0" r="24465" t="41403"/>
          <a:stretch/>
        </p:blipFill>
        <p:spPr>
          <a:xfrm>
            <a:off x="731525" y="3763100"/>
            <a:ext cx="6027223" cy="1569650"/>
          </a:xfrm>
          <a:prstGeom prst="rect">
            <a:avLst/>
          </a:prstGeom>
          <a:noFill/>
          <a:ln>
            <a:noFill/>
          </a:ln>
        </p:spPr>
      </p:pic>
      <p:pic>
        <p:nvPicPr>
          <p:cNvPr id="111" name="Google Shape;111;p1"/>
          <p:cNvPicPr preferRelativeResize="0"/>
          <p:nvPr/>
        </p:nvPicPr>
        <p:blipFill>
          <a:blip r:embed="rId5">
            <a:alphaModFix/>
          </a:blip>
          <a:stretch>
            <a:fillRect/>
          </a:stretch>
        </p:blipFill>
        <p:spPr>
          <a:xfrm>
            <a:off x="1506250" y="15195000"/>
            <a:ext cx="8310943" cy="5184651"/>
          </a:xfrm>
          <a:prstGeom prst="rect">
            <a:avLst/>
          </a:prstGeom>
          <a:noFill/>
          <a:ln>
            <a:noFill/>
          </a:ln>
        </p:spPr>
      </p:pic>
      <p:pic>
        <p:nvPicPr>
          <p:cNvPr id="112" name="Google Shape;112;p1"/>
          <p:cNvPicPr preferRelativeResize="0"/>
          <p:nvPr/>
        </p:nvPicPr>
        <p:blipFill>
          <a:blip r:embed="rId6">
            <a:alphaModFix/>
          </a:blip>
          <a:stretch>
            <a:fillRect/>
          </a:stretch>
        </p:blipFill>
        <p:spPr>
          <a:xfrm>
            <a:off x="6866299" y="3748950"/>
            <a:ext cx="1294137" cy="1200325"/>
          </a:xfrm>
          <a:prstGeom prst="rect">
            <a:avLst/>
          </a:prstGeom>
          <a:noFill/>
          <a:ln>
            <a:noFill/>
          </a:ln>
        </p:spPr>
      </p:pic>
      <p:graphicFrame>
        <p:nvGraphicFramePr>
          <p:cNvPr id="113" name="Google Shape;113;p1"/>
          <p:cNvGraphicFramePr/>
          <p:nvPr/>
        </p:nvGraphicFramePr>
        <p:xfrm>
          <a:off x="22205263" y="10831425"/>
          <a:ext cx="3000000" cy="3000000"/>
        </p:xfrm>
        <a:graphic>
          <a:graphicData uri="http://schemas.openxmlformats.org/drawingml/2006/table">
            <a:tbl>
              <a:tblPr>
                <a:noFill/>
                <a:tableStyleId>{0A25C382-3EB3-4BA5-814B-E80E5F28D2D0}</a:tableStyleId>
              </a:tblPr>
              <a:tblGrid>
                <a:gridCol w="1153725"/>
                <a:gridCol w="1519475"/>
                <a:gridCol w="1519475"/>
                <a:gridCol w="1519475"/>
                <a:gridCol w="1519475"/>
                <a:gridCol w="1519475"/>
                <a:gridCol w="1519475"/>
              </a:tblGrid>
              <a:tr h="849600">
                <a:tc>
                  <a:txBody>
                    <a:bodyPr/>
                    <a:lstStyle/>
                    <a:p>
                      <a:pPr indent="0" lvl="0" marL="0" rtl="0" algn="l">
                        <a:spcBef>
                          <a:spcPts val="0"/>
                        </a:spcBef>
                        <a:spcAft>
                          <a:spcPts val="0"/>
                        </a:spcAft>
                        <a:buNone/>
                      </a:pPr>
                      <a:r>
                        <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Narcotics Crimes</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Race</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Income</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MSM</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Clinic Proximity</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chemeClr val="dk1"/>
                        </a:buClr>
                        <a:buSzPts val="1100"/>
                        <a:buFont typeface="Arial"/>
                        <a:buNone/>
                      </a:pPr>
                      <a:r>
                        <a:rPr lang="en-US" sz="2100">
                          <a:solidFill>
                            <a:schemeClr val="dk1"/>
                          </a:solidFill>
                          <a:latin typeface="Bree Serif"/>
                          <a:ea typeface="Bree Serif"/>
                          <a:cs typeface="Bree Serif"/>
                          <a:sym typeface="Bree Serif"/>
                        </a:rPr>
                        <a:t>HIV Prevalence</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r>
              <a:tr h="474975">
                <a:tc>
                  <a:txBody>
                    <a:bodyPr/>
                    <a:lstStyle/>
                    <a:p>
                      <a:pPr indent="0" lvl="0" marL="0" rtl="0" algn="ctr">
                        <a:spcBef>
                          <a:spcPts val="0"/>
                        </a:spcBef>
                        <a:spcAft>
                          <a:spcPts val="0"/>
                        </a:spcAft>
                        <a:buNone/>
                      </a:pPr>
                      <a:r>
                        <a:rPr lang="en-US" sz="2100">
                          <a:solidFill>
                            <a:schemeClr val="dk1"/>
                          </a:solidFill>
                          <a:latin typeface="Bree Serif"/>
                          <a:ea typeface="Bree Serif"/>
                          <a:cs typeface="Bree Serif"/>
                          <a:sym typeface="Bree Serif"/>
                        </a:rPr>
                        <a:t>Weight</a:t>
                      </a:r>
                      <a:endParaRPr sz="2100">
                        <a:solidFill>
                          <a:schemeClr val="dk1"/>
                        </a:solidFill>
                        <a:latin typeface="Bree Serif"/>
                        <a:ea typeface="Bree Serif"/>
                        <a:cs typeface="Bree Serif"/>
                        <a:sym typeface="Bree Serif"/>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0.05</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0.09</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0.13</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0.20</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0.23</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US" sz="2000">
                          <a:solidFill>
                            <a:schemeClr val="dk1"/>
                          </a:solidFill>
                          <a:latin typeface="Open Sans"/>
                          <a:ea typeface="Open Sans"/>
                          <a:cs typeface="Open Sans"/>
                          <a:sym typeface="Open Sans"/>
                        </a:rPr>
                        <a:t>0.30</a:t>
                      </a:r>
                      <a:endParaRPr sz="2000">
                        <a:solidFill>
                          <a:schemeClr val="dk1"/>
                        </a:solidFill>
                        <a:latin typeface="Open Sans"/>
                        <a:ea typeface="Open Sans"/>
                        <a:cs typeface="Open Sans"/>
                        <a:sym typeface="Open Sans"/>
                      </a:endParaRPr>
                    </a:p>
                  </a:txBody>
                  <a:tcPr marT="91425" marB="91425" marR="91425" marL="91425">
                    <a:lnL cap="flat" cmpd="sng" w="9525">
                      <a:solidFill>
                        <a:srgbClr val="4B4B4B"/>
                      </a:solidFill>
                      <a:prstDash val="solid"/>
                      <a:round/>
                      <a:headEnd len="sm" w="sm" type="none"/>
                      <a:tailEnd len="sm" w="sm" type="none"/>
                    </a:lnL>
                    <a:lnR cap="flat" cmpd="sng" w="9525">
                      <a:solidFill>
                        <a:srgbClr val="4B4B4B"/>
                      </a:solidFill>
                      <a:prstDash val="solid"/>
                      <a:round/>
                      <a:headEnd len="sm" w="sm" type="none"/>
                      <a:tailEnd len="sm" w="sm" type="none"/>
                    </a:lnR>
                    <a:lnT cap="flat" cmpd="sng" w="9525">
                      <a:solidFill>
                        <a:srgbClr val="4B4B4B"/>
                      </a:solidFill>
                      <a:prstDash val="solid"/>
                      <a:round/>
                      <a:headEnd len="sm" w="sm" type="none"/>
                      <a:tailEnd len="sm" w="sm" type="none"/>
                    </a:lnT>
                    <a:lnB cap="flat" cmpd="sng" w="9525">
                      <a:solidFill>
                        <a:srgbClr val="4B4B4B"/>
                      </a:solidFill>
                      <a:prstDash val="solid"/>
                      <a:round/>
                      <a:headEnd len="sm" w="sm" type="none"/>
                      <a:tailEnd len="sm" w="sm" type="none"/>
                    </a:lnB>
                    <a:solidFill>
                      <a:schemeClr val="lt1"/>
                    </a:solidFill>
                  </a:tcPr>
                </a:tc>
              </a:tr>
            </a:tbl>
          </a:graphicData>
        </a:graphic>
      </p:graphicFrame>
      <p:pic>
        <p:nvPicPr>
          <p:cNvPr id="114" name="Google Shape;114;p1"/>
          <p:cNvPicPr preferRelativeResize="0"/>
          <p:nvPr/>
        </p:nvPicPr>
        <p:blipFill rotWithShape="1">
          <a:blip r:embed="rId7">
            <a:alphaModFix/>
          </a:blip>
          <a:srcRect b="12519" l="2063" r="1036" t="16709"/>
          <a:stretch/>
        </p:blipFill>
        <p:spPr>
          <a:xfrm>
            <a:off x="15838699" y="12845963"/>
            <a:ext cx="12212664" cy="12615598"/>
          </a:xfrm>
          <a:prstGeom prst="rect">
            <a:avLst/>
          </a:prstGeom>
          <a:noFill/>
          <a:ln cap="flat" cmpd="sng" w="28575">
            <a:solidFill>
              <a:srgbClr val="4B4B4B"/>
            </a:solidFill>
            <a:prstDash val="solid"/>
            <a:round/>
            <a:headEnd len="sm" w="sm" type="none"/>
            <a:tailEnd len="sm" w="sm" type="none"/>
          </a:ln>
        </p:spPr>
      </p:pic>
      <p:pic>
        <p:nvPicPr>
          <p:cNvPr id="115" name="Google Shape;115;p1"/>
          <p:cNvPicPr preferRelativeResize="0"/>
          <p:nvPr/>
        </p:nvPicPr>
        <p:blipFill>
          <a:blip r:embed="rId8">
            <a:alphaModFix/>
          </a:blip>
          <a:stretch>
            <a:fillRect/>
          </a:stretch>
        </p:blipFill>
        <p:spPr>
          <a:xfrm>
            <a:off x="28332190" y="12533075"/>
            <a:ext cx="4197094" cy="4197094"/>
          </a:xfrm>
          <a:prstGeom prst="rect">
            <a:avLst/>
          </a:prstGeom>
          <a:noFill/>
          <a:ln>
            <a:noFill/>
          </a:ln>
        </p:spPr>
      </p:pic>
      <p:pic>
        <p:nvPicPr>
          <p:cNvPr id="116" name="Google Shape;116;p1"/>
          <p:cNvPicPr preferRelativeResize="0"/>
          <p:nvPr/>
        </p:nvPicPr>
        <p:blipFill>
          <a:blip r:embed="rId9">
            <a:alphaModFix/>
          </a:blip>
          <a:stretch>
            <a:fillRect/>
          </a:stretch>
        </p:blipFill>
        <p:spPr>
          <a:xfrm>
            <a:off x="11363253" y="12614551"/>
            <a:ext cx="4194596" cy="4194575"/>
          </a:xfrm>
          <a:prstGeom prst="rect">
            <a:avLst/>
          </a:prstGeom>
          <a:noFill/>
          <a:ln>
            <a:noFill/>
          </a:ln>
        </p:spPr>
      </p:pic>
      <p:pic>
        <p:nvPicPr>
          <p:cNvPr id="117" name="Google Shape;117;p1"/>
          <p:cNvPicPr preferRelativeResize="0"/>
          <p:nvPr/>
        </p:nvPicPr>
        <p:blipFill>
          <a:blip r:embed="rId10">
            <a:alphaModFix/>
          </a:blip>
          <a:stretch>
            <a:fillRect/>
          </a:stretch>
        </p:blipFill>
        <p:spPr>
          <a:xfrm>
            <a:off x="28330962" y="21616910"/>
            <a:ext cx="4197094" cy="4197094"/>
          </a:xfrm>
          <a:prstGeom prst="rect">
            <a:avLst/>
          </a:prstGeom>
          <a:noFill/>
          <a:ln>
            <a:noFill/>
          </a:ln>
        </p:spPr>
      </p:pic>
      <p:pic>
        <p:nvPicPr>
          <p:cNvPr id="118" name="Google Shape;118;p1"/>
          <p:cNvPicPr preferRelativeResize="0"/>
          <p:nvPr/>
        </p:nvPicPr>
        <p:blipFill>
          <a:blip r:embed="rId11">
            <a:alphaModFix/>
          </a:blip>
          <a:stretch>
            <a:fillRect/>
          </a:stretch>
        </p:blipFill>
        <p:spPr>
          <a:xfrm>
            <a:off x="11362007" y="17109560"/>
            <a:ext cx="4197094" cy="4197094"/>
          </a:xfrm>
          <a:prstGeom prst="rect">
            <a:avLst/>
          </a:prstGeom>
          <a:noFill/>
          <a:ln>
            <a:noFill/>
          </a:ln>
        </p:spPr>
      </p:pic>
      <p:pic>
        <p:nvPicPr>
          <p:cNvPr id="119" name="Google Shape;119;p1"/>
          <p:cNvPicPr preferRelativeResize="0"/>
          <p:nvPr/>
        </p:nvPicPr>
        <p:blipFill>
          <a:blip r:embed="rId12">
            <a:alphaModFix/>
          </a:blip>
          <a:stretch>
            <a:fillRect/>
          </a:stretch>
        </p:blipFill>
        <p:spPr>
          <a:xfrm>
            <a:off x="28330962" y="17079341"/>
            <a:ext cx="4197094" cy="4197094"/>
          </a:xfrm>
          <a:prstGeom prst="rect">
            <a:avLst/>
          </a:prstGeom>
          <a:noFill/>
          <a:ln>
            <a:noFill/>
          </a:ln>
        </p:spPr>
      </p:pic>
      <p:pic>
        <p:nvPicPr>
          <p:cNvPr id="120" name="Google Shape;120;p1"/>
          <p:cNvPicPr preferRelativeResize="0"/>
          <p:nvPr/>
        </p:nvPicPr>
        <p:blipFill>
          <a:blip r:embed="rId13">
            <a:alphaModFix/>
          </a:blip>
          <a:stretch>
            <a:fillRect/>
          </a:stretch>
        </p:blipFill>
        <p:spPr>
          <a:xfrm>
            <a:off x="11361995" y="21616599"/>
            <a:ext cx="4197094" cy="4197094"/>
          </a:xfrm>
          <a:prstGeom prst="rect">
            <a:avLst/>
          </a:prstGeom>
          <a:noFill/>
          <a:ln>
            <a:noFill/>
          </a:ln>
        </p:spPr>
      </p:pic>
      <p:pic>
        <p:nvPicPr>
          <p:cNvPr id="121" name="Google Shape;121;p1"/>
          <p:cNvPicPr preferRelativeResize="0"/>
          <p:nvPr/>
        </p:nvPicPr>
        <p:blipFill>
          <a:blip r:embed="rId14">
            <a:alphaModFix/>
          </a:blip>
          <a:stretch>
            <a:fillRect/>
          </a:stretch>
        </p:blipFill>
        <p:spPr>
          <a:xfrm>
            <a:off x="33349525" y="15909034"/>
            <a:ext cx="9561902" cy="6760567"/>
          </a:xfrm>
          <a:prstGeom prst="rect">
            <a:avLst/>
          </a:prstGeom>
          <a:noFill/>
          <a:ln>
            <a:noFill/>
          </a:ln>
        </p:spPr>
      </p:pic>
      <p:pic>
        <p:nvPicPr>
          <p:cNvPr id="122" name="Google Shape;122;p1"/>
          <p:cNvPicPr preferRelativeResize="0"/>
          <p:nvPr/>
        </p:nvPicPr>
        <p:blipFill rotWithShape="1">
          <a:blip r:embed="rId15">
            <a:alphaModFix/>
          </a:blip>
          <a:srcRect b="2262" l="1236" r="598" t="1482"/>
          <a:stretch/>
        </p:blipFill>
        <p:spPr>
          <a:xfrm>
            <a:off x="11362588" y="25993400"/>
            <a:ext cx="21166024" cy="6485197"/>
          </a:xfrm>
          <a:prstGeom prst="rect">
            <a:avLst/>
          </a:prstGeom>
          <a:noFill/>
          <a:ln>
            <a:noFill/>
          </a:ln>
        </p:spPr>
      </p:pic>
      <p:graphicFrame>
        <p:nvGraphicFramePr>
          <p:cNvPr id="123" name="Google Shape;123;p1"/>
          <p:cNvGraphicFramePr/>
          <p:nvPr/>
        </p:nvGraphicFramePr>
        <p:xfrm>
          <a:off x="33467238" y="23839600"/>
          <a:ext cx="3000000" cy="3000000"/>
        </p:xfrm>
        <a:graphic>
          <a:graphicData uri="http://schemas.openxmlformats.org/drawingml/2006/table">
            <a:tbl>
              <a:tblPr>
                <a:noFill/>
                <a:tableStyleId>{12A121D3-34D2-4424-9968-3BCE250991DC}</a:tableStyleId>
              </a:tblPr>
              <a:tblGrid>
                <a:gridCol w="2147400"/>
                <a:gridCol w="2132400"/>
                <a:gridCol w="5046675"/>
              </a:tblGrid>
              <a:tr h="414875">
                <a:tc>
                  <a:txBody>
                    <a:bodyPr/>
                    <a:lstStyle/>
                    <a:p>
                      <a:pPr indent="0" lvl="0" marL="0" rtl="0" algn="ctr">
                        <a:spcBef>
                          <a:spcPts val="0"/>
                        </a:spcBef>
                        <a:spcAft>
                          <a:spcPts val="0"/>
                        </a:spcAft>
                        <a:buNone/>
                      </a:pPr>
                      <a:r>
                        <a:rPr lang="en-US" sz="2100">
                          <a:latin typeface="Bree Serif"/>
                          <a:ea typeface="Bree Serif"/>
                          <a:cs typeface="Bree Serif"/>
                          <a:sym typeface="Bree Serif"/>
                        </a:rPr>
                        <a:t>Data</a:t>
                      </a:r>
                      <a:endParaRPr sz="2100">
                        <a:latin typeface="Bree Serif"/>
                        <a:ea typeface="Bree Serif"/>
                        <a:cs typeface="Bree Serif"/>
                        <a:sym typeface="Bree Serif"/>
                      </a:endParaRPr>
                    </a:p>
                  </a:txBody>
                  <a:tcPr marT="63500" marB="63500" marR="63500" marL="63500">
                    <a:solidFill>
                      <a:schemeClr val="lt1"/>
                    </a:solidFill>
                  </a:tcPr>
                </a:tc>
                <a:tc>
                  <a:txBody>
                    <a:bodyPr/>
                    <a:lstStyle/>
                    <a:p>
                      <a:pPr indent="0" lvl="0" marL="0" rtl="0" algn="ctr">
                        <a:spcBef>
                          <a:spcPts val="0"/>
                        </a:spcBef>
                        <a:spcAft>
                          <a:spcPts val="0"/>
                        </a:spcAft>
                        <a:buNone/>
                      </a:pPr>
                      <a:r>
                        <a:rPr lang="en-US" sz="2100">
                          <a:latin typeface="Bree Serif"/>
                          <a:ea typeface="Bree Serif"/>
                          <a:cs typeface="Bree Serif"/>
                          <a:sym typeface="Bree Serif"/>
                        </a:rPr>
                        <a:t>File Format</a:t>
                      </a:r>
                      <a:endParaRPr sz="2100">
                        <a:latin typeface="Bree Serif"/>
                        <a:ea typeface="Bree Serif"/>
                        <a:cs typeface="Bree Serif"/>
                        <a:sym typeface="Bree Serif"/>
                      </a:endParaRPr>
                    </a:p>
                  </a:txBody>
                  <a:tcPr marT="63500" marB="63500" marR="63500" marL="63500">
                    <a:solidFill>
                      <a:schemeClr val="lt1"/>
                    </a:solidFill>
                  </a:tcPr>
                </a:tc>
                <a:tc>
                  <a:txBody>
                    <a:bodyPr/>
                    <a:lstStyle/>
                    <a:p>
                      <a:pPr indent="0" lvl="0" marL="0" rtl="0" algn="ctr">
                        <a:spcBef>
                          <a:spcPts val="0"/>
                        </a:spcBef>
                        <a:spcAft>
                          <a:spcPts val="0"/>
                        </a:spcAft>
                        <a:buNone/>
                      </a:pPr>
                      <a:r>
                        <a:rPr lang="en-US" sz="2100">
                          <a:latin typeface="Bree Serif"/>
                          <a:ea typeface="Bree Serif"/>
                          <a:cs typeface="Bree Serif"/>
                          <a:sym typeface="Bree Serif"/>
                        </a:rPr>
                        <a:t>Source </a:t>
                      </a:r>
                      <a:endParaRPr sz="2100">
                        <a:latin typeface="Bree Serif"/>
                        <a:ea typeface="Bree Serif"/>
                        <a:cs typeface="Bree Serif"/>
                        <a:sym typeface="Bree Serif"/>
                      </a:endParaRPr>
                    </a:p>
                  </a:txBody>
                  <a:tcPr marT="63500" marB="63500" marR="63500" marL="63500">
                    <a:solidFill>
                      <a:schemeClr val="lt1"/>
                    </a:solidFill>
                  </a:tcPr>
                </a:tc>
              </a:tr>
              <a:tr h="563150">
                <a:tc>
                  <a:txBody>
                    <a:bodyPr/>
                    <a:lstStyle/>
                    <a:p>
                      <a:pPr indent="0" lvl="0" marL="0" rtl="0" algn="l">
                        <a:spcBef>
                          <a:spcPts val="0"/>
                        </a:spcBef>
                        <a:spcAft>
                          <a:spcPts val="0"/>
                        </a:spcAft>
                        <a:buNone/>
                      </a:pPr>
                      <a:r>
                        <a:rPr lang="en-US" sz="2000">
                          <a:latin typeface="Open Sans"/>
                          <a:ea typeface="Open Sans"/>
                          <a:cs typeface="Open Sans"/>
                          <a:sym typeface="Open Sans"/>
                        </a:rPr>
                        <a:t>HIV Clinics</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N/A</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LA County Public Health</a:t>
                      </a:r>
                      <a:endParaRPr sz="2000">
                        <a:latin typeface="Open Sans"/>
                        <a:ea typeface="Open Sans"/>
                        <a:cs typeface="Open Sans"/>
                        <a:sym typeface="Open Sans"/>
                      </a:endParaRPr>
                    </a:p>
                  </a:txBody>
                  <a:tcPr marT="63500" marB="63500" marR="63500" marL="63500">
                    <a:solidFill>
                      <a:schemeClr val="lt1"/>
                    </a:solidFill>
                  </a:tcPr>
                </a:tc>
              </a:tr>
              <a:tr h="629800">
                <a:tc>
                  <a:txBody>
                    <a:bodyPr/>
                    <a:lstStyle/>
                    <a:p>
                      <a:pPr indent="0" lvl="0" marL="0" rtl="0" algn="l">
                        <a:spcBef>
                          <a:spcPts val="0"/>
                        </a:spcBef>
                        <a:spcAft>
                          <a:spcPts val="0"/>
                        </a:spcAft>
                        <a:buNone/>
                      </a:pPr>
                      <a:r>
                        <a:rPr lang="en-US" sz="2000">
                          <a:latin typeface="Open Sans"/>
                          <a:ea typeface="Open Sans"/>
                          <a:cs typeface="Open Sans"/>
                          <a:sym typeface="Open Sans"/>
                        </a:rPr>
                        <a:t>Narcotics Crimes</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.shp</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Los Angeles County Sheriff's Department </a:t>
                      </a:r>
                      <a:endParaRPr sz="2000">
                        <a:latin typeface="Open Sans"/>
                        <a:ea typeface="Open Sans"/>
                        <a:cs typeface="Open Sans"/>
                        <a:sym typeface="Open Sans"/>
                      </a:endParaRPr>
                    </a:p>
                  </a:txBody>
                  <a:tcPr marT="63500" marB="63500" marR="63500" marL="63500">
                    <a:solidFill>
                      <a:schemeClr val="lt1"/>
                    </a:solidFill>
                  </a:tcPr>
                </a:tc>
              </a:tr>
              <a:tr h="563150">
                <a:tc>
                  <a:txBody>
                    <a:bodyPr/>
                    <a:lstStyle/>
                    <a:p>
                      <a:pPr indent="0" lvl="0" marL="0" rtl="0" algn="l">
                        <a:spcBef>
                          <a:spcPts val="0"/>
                        </a:spcBef>
                        <a:spcAft>
                          <a:spcPts val="0"/>
                        </a:spcAft>
                        <a:buNone/>
                      </a:pPr>
                      <a:r>
                        <a:rPr lang="en-US" sz="2000">
                          <a:latin typeface="Open Sans"/>
                          <a:ea typeface="Open Sans"/>
                          <a:cs typeface="Open Sans"/>
                          <a:sym typeface="Open Sans"/>
                        </a:rPr>
                        <a:t>MSM</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.pdf</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LA County Public Health</a:t>
                      </a:r>
                      <a:endParaRPr sz="2000">
                        <a:latin typeface="Open Sans"/>
                        <a:ea typeface="Open Sans"/>
                        <a:cs typeface="Open Sans"/>
                        <a:sym typeface="Open Sans"/>
                      </a:endParaRPr>
                    </a:p>
                  </a:txBody>
                  <a:tcPr marT="63500" marB="63500" marR="63500" marL="63500">
                    <a:solidFill>
                      <a:schemeClr val="lt1"/>
                    </a:solidFill>
                  </a:tcPr>
                </a:tc>
              </a:tr>
              <a:tr h="563150">
                <a:tc>
                  <a:txBody>
                    <a:bodyPr/>
                    <a:lstStyle/>
                    <a:p>
                      <a:pPr indent="0" lvl="0" marL="0" rtl="0" algn="l">
                        <a:spcBef>
                          <a:spcPts val="0"/>
                        </a:spcBef>
                        <a:spcAft>
                          <a:spcPts val="0"/>
                        </a:spcAft>
                        <a:buNone/>
                      </a:pPr>
                      <a:r>
                        <a:rPr lang="en-US" sz="2000">
                          <a:latin typeface="Open Sans"/>
                          <a:ea typeface="Open Sans"/>
                          <a:cs typeface="Open Sans"/>
                          <a:sym typeface="Open Sans"/>
                        </a:rPr>
                        <a:t>Income</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.shp</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Los Angeles County Geoportal</a:t>
                      </a:r>
                      <a:endParaRPr sz="2000">
                        <a:latin typeface="Open Sans"/>
                        <a:ea typeface="Open Sans"/>
                        <a:cs typeface="Open Sans"/>
                        <a:sym typeface="Open Sans"/>
                      </a:endParaRPr>
                    </a:p>
                  </a:txBody>
                  <a:tcPr marT="63500" marB="63500" marR="63500" marL="63500">
                    <a:solidFill>
                      <a:schemeClr val="lt1"/>
                    </a:solidFill>
                  </a:tcPr>
                </a:tc>
              </a:tr>
              <a:tr h="563150">
                <a:tc>
                  <a:txBody>
                    <a:bodyPr/>
                    <a:lstStyle/>
                    <a:p>
                      <a:pPr indent="0" lvl="0" marL="0" rtl="0" algn="l">
                        <a:spcBef>
                          <a:spcPts val="0"/>
                        </a:spcBef>
                        <a:spcAft>
                          <a:spcPts val="0"/>
                        </a:spcAft>
                        <a:buNone/>
                      </a:pPr>
                      <a:r>
                        <a:rPr lang="en-US" sz="2000">
                          <a:latin typeface="Open Sans"/>
                          <a:ea typeface="Open Sans"/>
                          <a:cs typeface="Open Sans"/>
                          <a:sym typeface="Open Sans"/>
                        </a:rPr>
                        <a:t>HIV prevalence</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.xlsx</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AIDSVu</a:t>
                      </a:r>
                      <a:endParaRPr sz="2000">
                        <a:latin typeface="Open Sans"/>
                        <a:ea typeface="Open Sans"/>
                        <a:cs typeface="Open Sans"/>
                        <a:sym typeface="Open Sans"/>
                      </a:endParaRPr>
                    </a:p>
                  </a:txBody>
                  <a:tcPr marT="63500" marB="63500" marR="63500" marL="63500">
                    <a:solidFill>
                      <a:schemeClr val="lt1"/>
                    </a:solidFill>
                  </a:tcPr>
                </a:tc>
              </a:tr>
              <a:tr h="563150">
                <a:tc>
                  <a:txBody>
                    <a:bodyPr/>
                    <a:lstStyle/>
                    <a:p>
                      <a:pPr indent="0" lvl="0" marL="0" rtl="0" algn="l">
                        <a:spcBef>
                          <a:spcPts val="0"/>
                        </a:spcBef>
                        <a:spcAft>
                          <a:spcPts val="0"/>
                        </a:spcAft>
                        <a:buNone/>
                      </a:pPr>
                      <a:r>
                        <a:rPr lang="en-US" sz="2000">
                          <a:latin typeface="Open Sans"/>
                          <a:ea typeface="Open Sans"/>
                          <a:cs typeface="Open Sans"/>
                          <a:sym typeface="Open Sans"/>
                        </a:rPr>
                        <a:t>Race</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.shp</a:t>
                      </a:r>
                      <a:endParaRPr sz="2000">
                        <a:latin typeface="Open Sans"/>
                        <a:ea typeface="Open Sans"/>
                        <a:cs typeface="Open Sans"/>
                        <a:sym typeface="Open Sans"/>
                      </a:endParaRPr>
                    </a:p>
                  </a:txBody>
                  <a:tcPr marT="63500" marB="63500" marR="63500" marL="63500">
                    <a:solidFill>
                      <a:schemeClr val="lt1"/>
                    </a:solidFill>
                  </a:tcPr>
                </a:tc>
                <a:tc>
                  <a:txBody>
                    <a:bodyPr/>
                    <a:lstStyle/>
                    <a:p>
                      <a:pPr indent="0" lvl="0" marL="0" rtl="0" algn="l">
                        <a:spcBef>
                          <a:spcPts val="0"/>
                        </a:spcBef>
                        <a:spcAft>
                          <a:spcPts val="0"/>
                        </a:spcAft>
                        <a:buNone/>
                      </a:pPr>
                      <a:r>
                        <a:rPr lang="en-US" sz="2000">
                          <a:latin typeface="Open Sans"/>
                          <a:ea typeface="Open Sans"/>
                          <a:cs typeface="Open Sans"/>
                          <a:sym typeface="Open Sans"/>
                        </a:rPr>
                        <a:t>ArcGIS Online</a:t>
                      </a:r>
                      <a:endParaRPr sz="2000">
                        <a:latin typeface="Open Sans"/>
                        <a:ea typeface="Open Sans"/>
                        <a:cs typeface="Open Sans"/>
                        <a:sym typeface="Open Sans"/>
                      </a:endParaRPr>
                    </a:p>
                  </a:txBody>
                  <a:tcPr marT="63500" marB="63500" marR="63500" marL="63500">
                    <a:solidFill>
                      <a:schemeClr val="lt1"/>
                    </a:solidFill>
                  </a:tcPr>
                </a:tc>
              </a:tr>
            </a:tbl>
          </a:graphicData>
        </a:graphic>
      </p:graphicFrame>
      <p:sp>
        <p:nvSpPr>
          <p:cNvPr id="124" name="Google Shape;124;p1"/>
          <p:cNvSpPr txBox="1"/>
          <p:nvPr/>
        </p:nvSpPr>
        <p:spPr>
          <a:xfrm>
            <a:off x="730375" y="12845975"/>
            <a:ext cx="10058400" cy="2078700"/>
          </a:xfrm>
          <a:prstGeom prst="rect">
            <a:avLst/>
          </a:prstGeom>
          <a:no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None/>
            </a:pPr>
            <a:r>
              <a:rPr i="1" lang="en-US" sz="2900">
                <a:solidFill>
                  <a:schemeClr val="dk1"/>
                </a:solidFill>
                <a:latin typeface="Open Sans SemiBold"/>
                <a:ea typeface="Open Sans SemiBold"/>
                <a:cs typeface="Open Sans SemiBold"/>
                <a:sym typeface="Open Sans SemiBold"/>
              </a:rPr>
              <a:t>Where is the most suitable area for a new HIV clinic based on vulnerability and historically disadvantaged areas using six spatial criteria: income, HIV rates, proximity to current HIV clinics, race, MSM’s, and intravenous drug use?</a:t>
            </a:r>
            <a:r>
              <a:rPr lang="en-US" sz="2900">
                <a:solidFill>
                  <a:schemeClr val="dk1"/>
                </a:solidFill>
                <a:latin typeface="Open Sans SemiBold"/>
                <a:ea typeface="Open Sans SemiBold"/>
                <a:cs typeface="Open Sans SemiBold"/>
                <a:sym typeface="Open Sans SemiBold"/>
              </a:rPr>
              <a:t> </a:t>
            </a:r>
            <a:endParaRPr sz="2900">
              <a:solidFill>
                <a:schemeClr val="dk1"/>
              </a:solidFill>
              <a:latin typeface="Open Sans SemiBold"/>
              <a:ea typeface="Open Sans SemiBold"/>
              <a:cs typeface="Open Sans SemiBold"/>
              <a:sym typeface="Open Sans SemiBold"/>
            </a:endParaRPr>
          </a:p>
        </p:txBody>
      </p:sp>
      <p:sp>
        <p:nvSpPr>
          <p:cNvPr id="125" name="Google Shape;125;p1"/>
          <p:cNvSpPr txBox="1"/>
          <p:nvPr/>
        </p:nvSpPr>
        <p:spPr>
          <a:xfrm>
            <a:off x="33101279" y="31205090"/>
            <a:ext cx="10058400" cy="646500"/>
          </a:xfrm>
          <a:prstGeom prst="rect">
            <a:avLst/>
          </a:prstGeom>
          <a:solidFill>
            <a:srgbClr val="93C47D"/>
          </a:solid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0" i="0" lang="en-US" sz="3600" u="none" cap="none" strike="noStrike">
                <a:solidFill>
                  <a:schemeClr val="lt1"/>
                </a:solidFill>
                <a:latin typeface="Bree Serif"/>
                <a:ea typeface="Bree Serif"/>
                <a:cs typeface="Bree Serif"/>
                <a:sym typeface="Bree Serif"/>
              </a:rPr>
              <a:t>Acknowledgements</a:t>
            </a:r>
            <a:endParaRPr/>
          </a:p>
        </p:txBody>
      </p:sp>
      <p:sp>
        <p:nvSpPr>
          <p:cNvPr id="126" name="Google Shape;126;p1"/>
          <p:cNvSpPr txBox="1"/>
          <p:nvPr/>
        </p:nvSpPr>
        <p:spPr>
          <a:xfrm>
            <a:off x="33101282" y="28771200"/>
            <a:ext cx="10058400" cy="2247300"/>
          </a:xfrm>
          <a:prstGeom prst="rect">
            <a:avLst/>
          </a:prstGeom>
          <a:noFill/>
          <a:ln>
            <a:noFill/>
          </a:ln>
        </p:spPr>
        <p:txBody>
          <a:bodyPr anchorCtr="0" anchor="t" bIns="45700" lIns="91400" spcFirstLastPara="1" rIns="91400" wrap="square" tIns="45700">
            <a:spAutoFit/>
          </a:bodyPr>
          <a:lstStyle/>
          <a:p>
            <a:pPr indent="-317500" lvl="0" marL="457200" marR="0" rtl="0" algn="l">
              <a:spcBef>
                <a:spcPts val="0"/>
              </a:spcBef>
              <a:spcAft>
                <a:spcPts val="0"/>
              </a:spcAft>
              <a:buSzPts val="1400"/>
              <a:buFont typeface="Open Sans"/>
              <a:buAutoNum type="arabicPeriod"/>
            </a:pPr>
            <a:r>
              <a:rPr lang="en-US">
                <a:solidFill>
                  <a:schemeClr val="dk1"/>
                </a:solidFill>
                <a:latin typeface="Open Sans"/>
                <a:ea typeface="Open Sans"/>
                <a:cs typeface="Open Sans"/>
                <a:sym typeface="Open Sans"/>
              </a:rPr>
              <a:t>Los Angeles County Department of Public Health. 2022 Annual HIV Surveillance Report. 2022, </a:t>
            </a:r>
            <a:r>
              <a:rPr lang="en-US" u="sng">
                <a:solidFill>
                  <a:schemeClr val="hlink"/>
                </a:solidFill>
                <a:latin typeface="Open Sans"/>
                <a:ea typeface="Open Sans"/>
                <a:cs typeface="Open Sans"/>
                <a:sym typeface="Open Sans"/>
                <a:hlinkClick r:id="rId16"/>
              </a:rPr>
              <a:t>http://publichealth.lacounty.gov/dhsp/Reports/HIV/Annual_HIV_Surveillance_Report_2022_LAC_Final.pdf</a:t>
            </a:r>
            <a:r>
              <a:rPr lang="en-US">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317500" lvl="0" marL="457200" marR="0" rtl="0" algn="l">
              <a:spcBef>
                <a:spcPts val="0"/>
              </a:spcBef>
              <a:spcAft>
                <a:spcPts val="0"/>
              </a:spcAft>
              <a:buClr>
                <a:schemeClr val="dk1"/>
              </a:buClr>
              <a:buSzPts val="1400"/>
              <a:buFont typeface="Open Sans"/>
              <a:buAutoNum type="arabicPeriod"/>
            </a:pPr>
            <a:r>
              <a:rPr lang="en-US">
                <a:solidFill>
                  <a:schemeClr val="dk1"/>
                </a:solidFill>
                <a:latin typeface="Open Sans"/>
                <a:ea typeface="Open Sans"/>
                <a:cs typeface="Open Sans"/>
                <a:sym typeface="Open Sans"/>
              </a:rPr>
              <a:t>Centers for Disease Control and Prevention. "HIV Risk Among Men Who Have Sex with Men." STD Treatment Guidelines, </a:t>
            </a:r>
            <a:r>
              <a:rPr lang="en-US" u="sng">
                <a:solidFill>
                  <a:schemeClr val="hlink"/>
                </a:solidFill>
                <a:latin typeface="Open Sans"/>
                <a:ea typeface="Open Sans"/>
                <a:cs typeface="Open Sans"/>
                <a:sym typeface="Open Sans"/>
                <a:hlinkClick r:id="rId17"/>
              </a:rPr>
              <a:t>https://www.cdc.gov/std/treatment-guidelines/msm.htm#:~:text=HIV%20Risk%20Among%20Men%20Who,one%20in%20253%20(191)</a:t>
            </a:r>
            <a:r>
              <a:rPr lang="en-US">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317500" lvl="0" marL="457200" marR="0" rtl="0" algn="l">
              <a:spcBef>
                <a:spcPts val="0"/>
              </a:spcBef>
              <a:spcAft>
                <a:spcPts val="0"/>
              </a:spcAft>
              <a:buClr>
                <a:schemeClr val="dk1"/>
              </a:buClr>
              <a:buSzPts val="1400"/>
              <a:buFont typeface="Open Sans"/>
              <a:buAutoNum type="arabicPeriod"/>
            </a:pPr>
            <a:r>
              <a:rPr lang="en-US">
                <a:solidFill>
                  <a:schemeClr val="dk1"/>
                </a:solidFill>
                <a:latin typeface="Open Sans"/>
                <a:ea typeface="Open Sans"/>
                <a:cs typeface="Open Sans"/>
                <a:sym typeface="Open Sans"/>
              </a:rPr>
              <a:t>World Health Organization. "HIV/AIDS." Fact Sheets, </a:t>
            </a:r>
            <a:r>
              <a:rPr lang="en-US" u="sng">
                <a:solidFill>
                  <a:schemeClr val="hlink"/>
                </a:solidFill>
                <a:latin typeface="Open Sans"/>
                <a:ea typeface="Open Sans"/>
                <a:cs typeface="Open Sans"/>
                <a:sym typeface="Open Sans"/>
                <a:hlinkClick r:id="rId18"/>
              </a:rPr>
              <a:t>https://www.who.int/news-room/fact-sheets/detail/hiv-aids</a:t>
            </a:r>
            <a:endParaRPr>
              <a:solidFill>
                <a:schemeClr val="dk1"/>
              </a:solidFill>
              <a:latin typeface="Open Sans"/>
              <a:ea typeface="Open Sans"/>
              <a:cs typeface="Open Sans"/>
              <a:sym typeface="Open Sans"/>
            </a:endParaRPr>
          </a:p>
          <a:p>
            <a:pPr indent="-317500" lvl="0" marL="457200" marR="0" rtl="0" algn="l">
              <a:spcBef>
                <a:spcPts val="0"/>
              </a:spcBef>
              <a:spcAft>
                <a:spcPts val="0"/>
              </a:spcAft>
              <a:buClr>
                <a:schemeClr val="dk1"/>
              </a:buClr>
              <a:buSzPts val="1400"/>
              <a:buFont typeface="Open Sans"/>
              <a:buAutoNum type="arabicPeriod"/>
            </a:pPr>
            <a:r>
              <a:rPr lang="en-US">
                <a:solidFill>
                  <a:schemeClr val="dk1"/>
                </a:solidFill>
                <a:latin typeface="Open Sans"/>
                <a:ea typeface="Open Sans"/>
                <a:cs typeface="Open Sans"/>
                <a:sym typeface="Open Sans"/>
              </a:rPr>
              <a:t>Kavanaugh, Megan L., et al. "Meeting the Contraceptive Needs of Teens and Young Adults: Youth-Friendly and Long-Acting Reversible Contraceptive Services in US Family Planning Facilities." Perspectives on Sexual and Reproductive Health, vol. 44, no. 3, 2012, pp. 153-160, </a:t>
            </a:r>
            <a:r>
              <a:rPr lang="en-US" u="sng">
                <a:solidFill>
                  <a:schemeClr val="hlink"/>
                </a:solidFill>
                <a:latin typeface="Open Sans"/>
                <a:ea typeface="Open Sans"/>
                <a:cs typeface="Open Sans"/>
                <a:sym typeface="Open Sans"/>
                <a:hlinkClick r:id="rId19"/>
              </a:rPr>
              <a:t>https://doi.org/10.1363/4412512</a:t>
            </a:r>
            <a:endParaRPr sz="2300">
              <a:solidFill>
                <a:schemeClr val="dk1"/>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Design">
  <a:themeElements>
    <a:clrScheme name="Verve">
      <a:dk1>
        <a:srgbClr val="000000"/>
      </a:dk1>
      <a:lt1>
        <a:srgbClr val="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Graphicsland/MakeSigns.com</dc:creator>
</cp:coreProperties>
</file>